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260" r:id="rId3"/>
    <p:sldId id="262" r:id="rId4"/>
    <p:sldId id="263" r:id="rId5"/>
    <p:sldId id="267" r:id="rId6"/>
    <p:sldId id="268" r:id="rId7"/>
    <p:sldId id="276" r:id="rId8"/>
    <p:sldId id="269" r:id="rId9"/>
    <p:sldId id="277" r:id="rId10"/>
    <p:sldId id="278" r:id="rId11"/>
    <p:sldId id="279" r:id="rId12"/>
    <p:sldId id="280" r:id="rId13"/>
    <p:sldId id="281" r:id="rId14"/>
    <p:sldId id="282" r:id="rId15"/>
    <p:sldId id="284" r:id="rId16"/>
    <p:sldId id="286" r:id="rId17"/>
    <p:sldId id="285" r:id="rId18"/>
    <p:sldId id="287" r:id="rId19"/>
    <p:sldId id="283" r:id="rId20"/>
    <p:sldId id="288" r:id="rId21"/>
    <p:sldId id="289" r:id="rId22"/>
    <p:sldId id="290" r:id="rId23"/>
    <p:sldId id="291" r:id="rId24"/>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5" d="100"/>
          <a:sy n="115" d="100"/>
        </p:scale>
        <p:origin x="-9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bg>
      <p:bgRef idx="1002">
        <a:schemeClr val="bg2"/>
      </p:bgRef>
    </p:bg>
    <p:spTree>
      <p:nvGrpSpPr>
        <p:cNvPr id="1" name=""/>
        <p:cNvGrpSpPr/>
        <p:nvPr/>
      </p:nvGrpSpPr>
      <p:grpSpPr>
        <a:xfrm>
          <a:off x="0" y="0"/>
          <a:ext cx="0" cy="0"/>
          <a:chOff x="0" y="0"/>
          <a:chExt cx="0" cy="0"/>
        </a:xfrm>
      </p:grpSpPr>
      <p:sp>
        <p:nvSpPr>
          <p:cNvPr id="9" name="직사각형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제목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ko-KR" altLang="en-US" smtClean="0"/>
              <a:t>마스터 제목 스타일 편집</a:t>
            </a:r>
            <a:endParaRPr kumimoji="0" lang="en-US"/>
          </a:p>
        </p:txBody>
      </p:sp>
      <p:sp>
        <p:nvSpPr>
          <p:cNvPr id="3" name="부제목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ko-KR" altLang="en-US" smtClean="0"/>
              <a:t>마스터 부제목 스타일 편집</a:t>
            </a:r>
            <a:endParaRPr kumimoji="0" lang="en-US"/>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2015-03-27</a:t>
            </a:fld>
            <a:endParaRPr lang="ko-KR" altLang="en-US" dirty="0"/>
          </a:p>
        </p:txBody>
      </p:sp>
      <p:sp>
        <p:nvSpPr>
          <p:cNvPr id="5" name="바닥글 개체 틀 4"/>
          <p:cNvSpPr>
            <a:spLocks noGrp="1"/>
          </p:cNvSpPr>
          <p:nvPr>
            <p:ph type="ftr" sz="quarter" idx="11"/>
          </p:nvPr>
        </p:nvSpPr>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
        <p:nvSpPr>
          <p:cNvPr id="10" name="직사각형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extLs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2015-03-27</a:t>
            </a:fld>
            <a:endParaRPr lang="ko-KR" altLang="en-US" dirty="0"/>
          </a:p>
        </p:txBody>
      </p:sp>
      <p:sp>
        <p:nvSpPr>
          <p:cNvPr id="5" name="바닥글 개체 틀 4"/>
          <p:cNvSpPr>
            <a:spLocks noGrp="1"/>
          </p:cNvSpPr>
          <p:nvPr>
            <p:ph type="ftr" sz="quarter" idx="11"/>
          </p:nvPr>
        </p:nvSpPr>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세로 제목 및 텍스트">
    <p:spTree>
      <p:nvGrpSpPr>
        <p:cNvPr id="1" name=""/>
        <p:cNvGrpSpPr/>
        <p:nvPr/>
      </p:nvGrpSpPr>
      <p:grpSpPr>
        <a:xfrm>
          <a:off x="0" y="0"/>
          <a:ext cx="0" cy="0"/>
          <a:chOff x="0" y="0"/>
          <a:chExt cx="0" cy="0"/>
        </a:xfrm>
      </p:grpSpPr>
      <p:sp>
        <p:nvSpPr>
          <p:cNvPr id="9" name="직사각형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8" name="직사각형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세로 제목 1"/>
          <p:cNvSpPr>
            <a:spLocks noGrp="1"/>
          </p:cNvSpPr>
          <p:nvPr>
            <p:ph type="title" orient="vert"/>
          </p:nvPr>
        </p:nvSpPr>
        <p:spPr>
          <a:xfrm>
            <a:off x="6781800" y="274640"/>
            <a:ext cx="1905000" cy="5851525"/>
          </a:xfrm>
        </p:spPr>
        <p:txBody>
          <a:bodyPr vert="eaVert"/>
          <a:lstStyle>
            <a:extLs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304800"/>
            <a:ext cx="6019800" cy="5851525"/>
          </a:xfrm>
        </p:spPr>
        <p:txBody>
          <a:bodyPr vert="eaVert"/>
          <a:lstStyle>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2015-03-27</a:t>
            </a:fld>
            <a:endParaRPr lang="ko-KR" altLang="en-US" dirty="0"/>
          </a:p>
        </p:txBody>
      </p:sp>
      <p:sp>
        <p:nvSpPr>
          <p:cNvPr id="5" name="바닥글 개체 틀 4"/>
          <p:cNvSpPr>
            <a:spLocks noGrp="1"/>
          </p:cNvSpPr>
          <p:nvPr>
            <p:ph type="ftr" sz="quarter" idx="11"/>
          </p:nvPr>
        </p:nvSpPr>
        <p:spPr>
          <a:xfrm>
            <a:off x="2640597" y="6377459"/>
            <a:ext cx="3836404" cy="365125"/>
          </a:xfrm>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57200" y="155448"/>
            <a:ext cx="8229600" cy="1252728"/>
          </a:xfrm>
        </p:spPr>
        <p:txBody>
          <a:bodyPr/>
          <a:lstStyle>
            <a:extLst/>
          </a:lstStyle>
          <a:p>
            <a:r>
              <a:rPr kumimoji="0" lang="ko-KR" altLang="en-US" smtClean="0"/>
              <a:t>마스터 제목 스타일 편집</a:t>
            </a:r>
            <a:endParaRPr kumimoji="0" lang="en-US"/>
          </a:p>
        </p:txBody>
      </p:sp>
      <p:sp>
        <p:nvSpPr>
          <p:cNvPr id="3" name="내용 개체 틀 2"/>
          <p:cNvSpPr>
            <a:spLocks noGrp="1"/>
          </p:cNvSpPr>
          <p:nvPr>
            <p:ph idx="1"/>
          </p:nvPr>
        </p:nvSpPr>
        <p:spPr/>
        <p:txBody>
          <a:bodyPr/>
          <a:lstStyle>
            <a:extLst/>
          </a:lstStyle>
          <a:p>
            <a:pPr lvl="0" eaLnBrk="1" latinLnBrk="0" hangingPunct="1"/>
            <a:r>
              <a:rPr lang="ko-KR" altLang="en-US" dirty="0" smtClean="0"/>
              <a:t>마스터 텍스트 스타일을 편집합니다</a:t>
            </a:r>
          </a:p>
          <a:p>
            <a:pPr lvl="1" eaLnBrk="1" latinLnBrk="0" hangingPunct="1"/>
            <a:r>
              <a:rPr lang="ko-KR" altLang="en-US" dirty="0" smtClean="0"/>
              <a:t>둘째 수준</a:t>
            </a:r>
          </a:p>
          <a:p>
            <a:pPr lvl="2" eaLnBrk="1" latinLnBrk="0" hangingPunct="1"/>
            <a:r>
              <a:rPr lang="ko-KR" altLang="en-US" dirty="0" smtClean="0"/>
              <a:t>셋째 수준</a:t>
            </a:r>
          </a:p>
          <a:p>
            <a:pPr lvl="3" eaLnBrk="1" latinLnBrk="0" hangingPunct="1"/>
            <a:r>
              <a:rPr lang="ko-KR" altLang="en-US" dirty="0" smtClean="0"/>
              <a:t>넷째 수준</a:t>
            </a:r>
          </a:p>
          <a:p>
            <a:pPr lvl="4" eaLnBrk="1" latinLnBrk="0" hangingPunct="1"/>
            <a:r>
              <a:rPr lang="ko-KR" altLang="en-US" dirty="0" smtClean="0"/>
              <a:t>다섯째 수준</a:t>
            </a:r>
            <a:endParaRPr kumimoji="0" lang="en-US" dirty="0"/>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2015-03-27</a:t>
            </a:fld>
            <a:endParaRPr lang="ko-KR" altLang="en-US" dirty="0"/>
          </a:p>
        </p:txBody>
      </p:sp>
      <p:sp>
        <p:nvSpPr>
          <p:cNvPr id="5" name="바닥글 개체 틀 4"/>
          <p:cNvSpPr>
            <a:spLocks noGrp="1"/>
          </p:cNvSpPr>
          <p:nvPr>
            <p:ph type="ftr" sz="quarter" idx="11"/>
          </p:nvPr>
        </p:nvSpPr>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구역 머리글">
    <p:bg>
      <p:bgRef idx="1002">
        <a:schemeClr val="bg2"/>
      </p:bgRef>
    </p:bg>
    <p:spTree>
      <p:nvGrpSpPr>
        <p:cNvPr id="1" name=""/>
        <p:cNvGrpSpPr/>
        <p:nvPr/>
      </p:nvGrpSpPr>
      <p:grpSpPr>
        <a:xfrm>
          <a:off x="0" y="0"/>
          <a:ext cx="0" cy="0"/>
          <a:chOff x="0" y="0"/>
          <a:chExt cx="0" cy="0"/>
        </a:xfrm>
      </p:grpSpPr>
      <p:sp>
        <p:nvSpPr>
          <p:cNvPr id="9" name="직사각형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직사각형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제목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ko-KR" altLang="en-US" smtClean="0"/>
              <a:t>마스터 텍스트 스타일을 편집합니다</a:t>
            </a:r>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2015-03-27</a:t>
            </a:fld>
            <a:endParaRPr lang="ko-KR" altLang="en-US" dirty="0"/>
          </a:p>
        </p:txBody>
      </p:sp>
      <p:sp>
        <p:nvSpPr>
          <p:cNvPr id="5" name="바닥글 개체 틀 4"/>
          <p:cNvSpPr>
            <a:spLocks noGrp="1"/>
          </p:cNvSpPr>
          <p:nvPr>
            <p:ph type="ftr" sz="quarter" idx="11"/>
          </p:nvPr>
        </p:nvSpPr>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extLst/>
          </a:lstStyle>
          <a:p>
            <a:r>
              <a:rPr kumimoji="0" lang="ko-KR" altLang="en-US" smtClean="0"/>
              <a:t>마스터 제목 스타일 편집</a:t>
            </a:r>
            <a:endParaRPr kumimoji="0" lang="en-US"/>
          </a:p>
        </p:txBody>
      </p:sp>
      <p:sp>
        <p:nvSpPr>
          <p:cNvPr id="3" name="내용 개체 틀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BCEF2018-4212-4B75-A328-D666677A978A}" type="datetimeFigureOut">
              <a:rPr lang="ko-KR" altLang="en-US" smtClean="0"/>
              <a:pPr/>
              <a:t>2015-03-27</a:t>
            </a:fld>
            <a:endParaRPr lang="ko-KR" altLang="en-US" dirty="0"/>
          </a:p>
        </p:txBody>
      </p:sp>
      <p:sp>
        <p:nvSpPr>
          <p:cNvPr id="6" name="바닥글 개체 틀 5"/>
          <p:cNvSpPr>
            <a:spLocks noGrp="1"/>
          </p:cNvSpPr>
          <p:nvPr>
            <p:ph type="ftr" sz="quarter" idx="11"/>
          </p:nvPr>
        </p:nvSpPr>
        <p:spPr/>
        <p:txBody>
          <a:bodyPr/>
          <a:lstStyle/>
          <a:p>
            <a:endParaRPr lang="ko-KR" altLang="en-US" dirty="0"/>
          </a:p>
        </p:txBody>
      </p:sp>
      <p:sp>
        <p:nvSpPr>
          <p:cNvPr id="7" name="슬라이드 번호 개체 틀 6"/>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ko-KR" altLang="en-US" smtClean="0"/>
              <a:t>마스터 텍스트 스타일을 편집합니다</a:t>
            </a:r>
          </a:p>
        </p:txBody>
      </p:sp>
      <p:sp>
        <p:nvSpPr>
          <p:cNvPr id="4" name="내용 개체 틀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텍스트 개체 틀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ko-KR" altLang="en-US" smtClean="0"/>
              <a:t>마스터 텍스트 스타일을 편집합니다</a:t>
            </a:r>
          </a:p>
        </p:txBody>
      </p:sp>
      <p:sp>
        <p:nvSpPr>
          <p:cNvPr id="6" name="내용 개체 틀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0"/>
          </p:nvPr>
        </p:nvSpPr>
        <p:spPr/>
        <p:txBody>
          <a:bodyPr/>
          <a:lstStyle/>
          <a:p>
            <a:fld id="{BCEF2018-4212-4B75-A328-D666677A978A}" type="datetimeFigureOut">
              <a:rPr lang="ko-KR" altLang="en-US" smtClean="0"/>
              <a:pPr/>
              <a:t>2015-03-27</a:t>
            </a:fld>
            <a:endParaRPr lang="ko-KR" altLang="en-US" dirty="0"/>
          </a:p>
        </p:txBody>
      </p:sp>
      <p:sp>
        <p:nvSpPr>
          <p:cNvPr id="8" name="바닥글 개체 틀 7"/>
          <p:cNvSpPr>
            <a:spLocks noGrp="1"/>
          </p:cNvSpPr>
          <p:nvPr>
            <p:ph type="ftr" sz="quarter" idx="11"/>
          </p:nvPr>
        </p:nvSpPr>
        <p:spPr/>
        <p:txBody>
          <a:bodyPr/>
          <a:lstStyle/>
          <a:p>
            <a:endParaRPr lang="ko-KR" altLang="en-US" dirty="0"/>
          </a:p>
        </p:txBody>
      </p:sp>
      <p:sp>
        <p:nvSpPr>
          <p:cNvPr id="9" name="슬라이드 번호 개체 틀 8"/>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extLst/>
          </a:lstStyle>
          <a:p>
            <a:r>
              <a:rPr kumimoji="0" lang="ko-KR" altLang="en-US" smtClean="0"/>
              <a:t>마스터 제목 스타일 편집</a:t>
            </a:r>
            <a:endParaRPr kumimoji="0" lang="en-US"/>
          </a:p>
        </p:txBody>
      </p:sp>
      <p:sp>
        <p:nvSpPr>
          <p:cNvPr id="3" name="날짜 개체 틀 2"/>
          <p:cNvSpPr>
            <a:spLocks noGrp="1"/>
          </p:cNvSpPr>
          <p:nvPr>
            <p:ph type="dt" sz="half" idx="10"/>
          </p:nvPr>
        </p:nvSpPr>
        <p:spPr/>
        <p:txBody>
          <a:bodyPr/>
          <a:lstStyle/>
          <a:p>
            <a:fld id="{BCEF2018-4212-4B75-A328-D666677A978A}" type="datetimeFigureOut">
              <a:rPr lang="ko-KR" altLang="en-US" smtClean="0"/>
              <a:pPr/>
              <a:t>2015-03-27</a:t>
            </a:fld>
            <a:endParaRPr lang="ko-KR" altLang="en-US" dirty="0"/>
          </a:p>
        </p:txBody>
      </p:sp>
      <p:sp>
        <p:nvSpPr>
          <p:cNvPr id="4" name="바닥글 개체 틀 3"/>
          <p:cNvSpPr>
            <a:spLocks noGrp="1"/>
          </p:cNvSpPr>
          <p:nvPr>
            <p:ph type="ftr" sz="quarter" idx="11"/>
          </p:nvPr>
        </p:nvSpPr>
        <p:spPr/>
        <p:txBody>
          <a:bodyPr/>
          <a:lstStyle/>
          <a:p>
            <a:endParaRPr lang="ko-KR" altLang="en-US" dirty="0"/>
          </a:p>
        </p:txBody>
      </p:sp>
      <p:sp>
        <p:nvSpPr>
          <p:cNvPr id="5" name="슬라이드 번호 개체 틀 4"/>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BCEF2018-4212-4B75-A328-D666677A978A}" type="datetimeFigureOut">
              <a:rPr lang="ko-KR" altLang="en-US" smtClean="0"/>
              <a:pPr/>
              <a:t>2015-03-27</a:t>
            </a:fld>
            <a:endParaRPr lang="ko-KR" altLang="en-US" dirty="0"/>
          </a:p>
        </p:txBody>
      </p:sp>
      <p:sp>
        <p:nvSpPr>
          <p:cNvPr id="3" name="바닥글 개체 틀 2"/>
          <p:cNvSpPr>
            <a:spLocks noGrp="1"/>
          </p:cNvSpPr>
          <p:nvPr>
            <p:ph type="ftr" sz="quarter" idx="11"/>
          </p:nvPr>
        </p:nvSpPr>
        <p:spPr/>
        <p:txBody>
          <a:bodyPr/>
          <a:lstStyle/>
          <a:p>
            <a:endParaRPr lang="ko-KR" altLang="en-US" dirty="0"/>
          </a:p>
        </p:txBody>
      </p:sp>
      <p:sp>
        <p:nvSpPr>
          <p:cNvPr id="4" name="슬라이드 번호 개체 틀 3"/>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ko-KR" altLang="en-US" smtClean="0"/>
              <a:t>마스터 제목 스타일 편집</a:t>
            </a:r>
            <a:endParaRPr kumimoji="0" lang="en-US"/>
          </a:p>
        </p:txBody>
      </p:sp>
      <p:sp>
        <p:nvSpPr>
          <p:cNvPr id="3" name="내용 개체 틀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텍스트 개체 틀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p:txBody>
          <a:bodyPr/>
          <a:lstStyle/>
          <a:p>
            <a:fld id="{BCEF2018-4212-4B75-A328-D666677A978A}" type="datetimeFigureOut">
              <a:rPr lang="ko-KR" altLang="en-US" smtClean="0"/>
              <a:pPr/>
              <a:t>2015-03-27</a:t>
            </a:fld>
            <a:endParaRPr lang="ko-KR" altLang="en-US" dirty="0"/>
          </a:p>
        </p:txBody>
      </p:sp>
      <p:sp>
        <p:nvSpPr>
          <p:cNvPr id="6" name="바닥글 개체 틀 5"/>
          <p:cNvSpPr>
            <a:spLocks noGrp="1"/>
          </p:cNvSpPr>
          <p:nvPr>
            <p:ph type="ftr" sz="quarter" idx="11"/>
          </p:nvPr>
        </p:nvSpPr>
        <p:spPr/>
        <p:txBody>
          <a:bodyPr/>
          <a:lstStyle/>
          <a:p>
            <a:endParaRPr lang="ko-KR" altLang="en-US" dirty="0"/>
          </a:p>
        </p:txBody>
      </p:sp>
      <p:sp>
        <p:nvSpPr>
          <p:cNvPr id="7" name="슬라이드 번호 개체 틀 6"/>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
        <p:nvSpPr>
          <p:cNvPr id="12" name="직사각형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직사각형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bg>
      <p:bgRef idx="1001">
        <a:schemeClr val="bg2"/>
      </p:bgRef>
    </p:bg>
    <p:spTree>
      <p:nvGrpSpPr>
        <p:cNvPr id="1" name=""/>
        <p:cNvGrpSpPr/>
        <p:nvPr/>
      </p:nvGrpSpPr>
      <p:grpSpPr>
        <a:xfrm>
          <a:off x="0" y="0"/>
          <a:ext cx="0" cy="0"/>
          <a:chOff x="0" y="0"/>
          <a:chExt cx="0" cy="0"/>
        </a:xfrm>
      </p:grpSpPr>
      <p:sp>
        <p:nvSpPr>
          <p:cNvPr id="2" name="제목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ko-KR" altLang="en-US" dirty="0" smtClean="0"/>
              <a:t>그림을 추가하려면 아이콘을 클릭하십시오</a:t>
            </a:r>
            <a:endParaRPr kumimoji="0" lang="en-US" dirty="0"/>
          </a:p>
        </p:txBody>
      </p:sp>
      <p:sp>
        <p:nvSpPr>
          <p:cNvPr id="4" name="텍스트 개체 틀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a:xfrm>
            <a:off x="164592" y="1170432"/>
            <a:ext cx="2523744" cy="201168"/>
          </a:xfrm>
        </p:spPr>
        <p:txBody>
          <a:bodyPr/>
          <a:lstStyle/>
          <a:p>
            <a:fld id="{BCEF2018-4212-4B75-A328-D666677A978A}" type="datetimeFigureOut">
              <a:rPr lang="ko-KR" altLang="en-US" smtClean="0"/>
              <a:pPr/>
              <a:t>2015-03-27</a:t>
            </a:fld>
            <a:endParaRPr lang="ko-KR" altLang="en-US" dirty="0"/>
          </a:p>
        </p:txBody>
      </p:sp>
      <p:sp>
        <p:nvSpPr>
          <p:cNvPr id="11" name="직사각형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직사각형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바닥글 개체 틀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ko-KR" altLang="en-US" dirty="0"/>
          </a:p>
        </p:txBody>
      </p:sp>
      <p:sp>
        <p:nvSpPr>
          <p:cNvPr id="7" name="슬라이드 번호 개체 틀 6"/>
          <p:cNvSpPr>
            <a:spLocks noGrp="1"/>
          </p:cNvSpPr>
          <p:nvPr>
            <p:ph type="sldNum" sz="quarter" idx="12"/>
          </p:nvPr>
        </p:nvSpPr>
        <p:spPr>
          <a:xfrm>
            <a:off x="8339328" y="1170432"/>
            <a:ext cx="733864" cy="201168"/>
          </a:xfrm>
        </p:spPr>
        <p:txBody>
          <a:bodyPr/>
          <a:lstStyle/>
          <a:p>
            <a:fld id="{5F99904B-3DC8-4719-AA7A-153BF87301AC}" type="slidenum">
              <a:rPr lang="ko-KR" altLang="en-US" smtClean="0"/>
              <a:pPr/>
              <a:t>‹#›</a:t>
            </a:fld>
            <a:endParaRPr lang="ko-KR" alt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직사각형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직사각형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제목 개체 틀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4" name="날짜 개체 틀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BCEF2018-4212-4B75-A328-D666677A978A}" type="datetimeFigureOut">
              <a:rPr lang="ko-KR" altLang="en-US" smtClean="0"/>
              <a:pPr/>
              <a:t>2015-03-27</a:t>
            </a:fld>
            <a:endParaRPr lang="ko-KR" altLang="en-US" dirty="0"/>
          </a:p>
        </p:txBody>
      </p:sp>
      <p:sp>
        <p:nvSpPr>
          <p:cNvPr id="5" name="바닥글 개체 틀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ko-KR" altLang="en-US" dirty="0"/>
          </a:p>
        </p:txBody>
      </p:sp>
      <p:sp>
        <p:nvSpPr>
          <p:cNvPr id="6" name="슬라이드 번호 개체 틀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5F99904B-3DC8-4719-AA7A-153BF87301AC}" type="slidenum">
              <a:rPr lang="ko-KR" altLang="en-US" smtClean="0"/>
              <a:pPr/>
              <a:t>‹#›</a:t>
            </a:fld>
            <a:endParaRPr lang="ko-KR" alt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1"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1"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1"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1"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1"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1"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1"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1"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1"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1"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hyperlink" Target="http://en.wikipedia.org/wiki/Vaccenic_acid" TargetMode="External"/><Relationship Id="rId13" Type="http://schemas.openxmlformats.org/officeDocument/2006/relationships/hyperlink" Target="http://en.wikipedia.org/wiki/Omega-3_fatty_acid" TargetMode="External"/><Relationship Id="rId18" Type="http://schemas.openxmlformats.org/officeDocument/2006/relationships/hyperlink" Target="http://en.wikipedia.org/wiki/Docosahexaenoic_acid" TargetMode="External"/><Relationship Id="rId3" Type="http://schemas.openxmlformats.org/officeDocument/2006/relationships/hyperlink" Target="http://en.wikipedia.org/wiki/Palmitoleic_acid" TargetMode="External"/><Relationship Id="rId7" Type="http://schemas.openxmlformats.org/officeDocument/2006/relationships/hyperlink" Target="http://en.wikipedia.org/wiki/Elaidic_acid" TargetMode="External"/><Relationship Id="rId12" Type="http://schemas.openxmlformats.org/officeDocument/2006/relationships/hyperlink" Target="http://en.wikipedia.org/wiki/Alpha-linolenic_acid" TargetMode="External"/><Relationship Id="rId17" Type="http://schemas.openxmlformats.org/officeDocument/2006/relationships/hyperlink" Target="http://en.wikipedia.org/wiki/Erucic_acid" TargetMode="External"/><Relationship Id="rId2" Type="http://schemas.openxmlformats.org/officeDocument/2006/relationships/hyperlink" Target="http://en.wikipedia.org/wiki/Myristoleic_acid" TargetMode="External"/><Relationship Id="rId16" Type="http://schemas.openxmlformats.org/officeDocument/2006/relationships/hyperlink" Target="http://en.wikipedia.org/wiki/Eicosapentaenoic_acid" TargetMode="External"/><Relationship Id="rId1" Type="http://schemas.openxmlformats.org/officeDocument/2006/relationships/slideLayout" Target="../slideLayouts/slideLayout7.xml"/><Relationship Id="rId6" Type="http://schemas.openxmlformats.org/officeDocument/2006/relationships/hyperlink" Target="http://en.wikipedia.org/wiki/Omega-9_fatty_acid" TargetMode="External"/><Relationship Id="rId11" Type="http://schemas.openxmlformats.org/officeDocument/2006/relationships/hyperlink" Target="http://en.wikipedia.org/wiki/Linoelaidic_acid" TargetMode="External"/><Relationship Id="rId5" Type="http://schemas.openxmlformats.org/officeDocument/2006/relationships/hyperlink" Target="http://en.wikipedia.org/wiki/Oleic_acid" TargetMode="External"/><Relationship Id="rId15" Type="http://schemas.openxmlformats.org/officeDocument/2006/relationships/hyperlink" Target="http://webbook.nist.gov/cgi/cbook.cgi?Name=Arachidonic+Acid&amp;Units=SI" TargetMode="External"/><Relationship Id="rId10" Type="http://schemas.openxmlformats.org/officeDocument/2006/relationships/hyperlink" Target="http://en.wikipedia.org/wiki/Omega-6_fatty_acid" TargetMode="External"/><Relationship Id="rId4" Type="http://schemas.openxmlformats.org/officeDocument/2006/relationships/hyperlink" Target="http://en.wikipedia.org/wiki/Sapienic_acid" TargetMode="External"/><Relationship Id="rId9" Type="http://schemas.openxmlformats.org/officeDocument/2006/relationships/hyperlink" Target="http://en.wikipedia.org/wiki/Linoleic_acid" TargetMode="External"/><Relationship Id="rId14" Type="http://schemas.openxmlformats.org/officeDocument/2006/relationships/hyperlink" Target="http://en.wikipedia.org/wiki/Arachidonic_acid"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hyperlink" Target="http://en.wikipedia.org/wiki/Arachidic_acid" TargetMode="External"/><Relationship Id="rId3" Type="http://schemas.openxmlformats.org/officeDocument/2006/relationships/hyperlink" Target="http://en.wikipedia.org/wiki/Capric_acid" TargetMode="External"/><Relationship Id="rId7" Type="http://schemas.openxmlformats.org/officeDocument/2006/relationships/hyperlink" Target="http://en.wikipedia.org/wiki/Stearic_acid" TargetMode="External"/><Relationship Id="rId2" Type="http://schemas.openxmlformats.org/officeDocument/2006/relationships/hyperlink" Target="http://en.wikipedia.org/wiki/Caprylic_acid" TargetMode="External"/><Relationship Id="rId1" Type="http://schemas.openxmlformats.org/officeDocument/2006/relationships/slideLayout" Target="../slideLayouts/slideLayout7.xml"/><Relationship Id="rId6" Type="http://schemas.openxmlformats.org/officeDocument/2006/relationships/hyperlink" Target="http://en.wikipedia.org/wiki/Palmitic_acid" TargetMode="External"/><Relationship Id="rId11" Type="http://schemas.openxmlformats.org/officeDocument/2006/relationships/hyperlink" Target="http://en.wikipedia.org/wiki/Cerotic_acid" TargetMode="External"/><Relationship Id="rId5" Type="http://schemas.openxmlformats.org/officeDocument/2006/relationships/hyperlink" Target="http://en.wikipedia.org/wiki/Myristic_acid" TargetMode="External"/><Relationship Id="rId10" Type="http://schemas.openxmlformats.org/officeDocument/2006/relationships/hyperlink" Target="http://en.wikipedia.org/wiki/Lignoceric_acid" TargetMode="External"/><Relationship Id="rId4" Type="http://schemas.openxmlformats.org/officeDocument/2006/relationships/hyperlink" Target="http://en.wikipedia.org/wiki/Lauric_acid" TargetMode="External"/><Relationship Id="rId9" Type="http://schemas.openxmlformats.org/officeDocument/2006/relationships/hyperlink" Target="http://en.wikipedia.org/wiki/Behenic_acid"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Ch.2 </a:t>
            </a:r>
            <a:r>
              <a:rPr lang="ko-KR" altLang="en-US" dirty="0" smtClean="0"/>
              <a:t>유기물의 생산</a:t>
            </a:r>
            <a:endParaRPr lang="ko-KR" altLang="en-US" dirty="0"/>
          </a:p>
        </p:txBody>
      </p:sp>
      <p:sp>
        <p:nvSpPr>
          <p:cNvPr id="3" name="내용 개체 틀 2"/>
          <p:cNvSpPr>
            <a:spLocks noGrp="1"/>
          </p:cNvSpPr>
          <p:nvPr>
            <p:ph idx="1"/>
          </p:nvPr>
        </p:nvSpPr>
        <p:spPr/>
        <p:txBody>
          <a:bodyPr>
            <a:normAutofit/>
          </a:bodyPr>
          <a:lstStyle/>
          <a:p>
            <a:r>
              <a:rPr lang="ko-KR" altLang="en-US" b="1" dirty="0" smtClean="0">
                <a:latin typeface="맑은 고딕" panose="020B0503020000020004" pitchFamily="50" charset="-127"/>
                <a:ea typeface="맑은 고딕" panose="020B0503020000020004" pitchFamily="50" charset="-127"/>
              </a:rPr>
              <a:t>광합성 </a:t>
            </a:r>
            <a:r>
              <a:rPr lang="en-US" altLang="ko-KR" b="1" dirty="0" smtClean="0">
                <a:latin typeface="맑은 고딕" panose="020B0503020000020004" pitchFamily="50" charset="-127"/>
                <a:ea typeface="맑은 고딕" panose="020B0503020000020004" pitchFamily="50" charset="-127"/>
              </a:rPr>
              <a:t>(photosynthesis)</a:t>
            </a:r>
          </a:p>
          <a:p>
            <a:pPr lvl="1"/>
            <a:r>
              <a:rPr lang="en-US" altLang="ko-KR" sz="2600" dirty="0" smtClean="0">
                <a:latin typeface="맑은 고딕" panose="020B0503020000020004" pitchFamily="50" charset="-127"/>
                <a:ea typeface="맑은 고딕" panose="020B0503020000020004" pitchFamily="50" charset="-127"/>
              </a:rPr>
              <a:t>H</a:t>
            </a:r>
            <a:r>
              <a:rPr lang="en-US" altLang="ko-KR" sz="2600" baseline="-25000" dirty="0" smtClean="0">
                <a:latin typeface="맑은 고딕" panose="020B0503020000020004" pitchFamily="50" charset="-127"/>
                <a:ea typeface="맑은 고딕" panose="020B0503020000020004" pitchFamily="50" charset="-127"/>
              </a:rPr>
              <a:t>2</a:t>
            </a:r>
            <a:r>
              <a:rPr lang="en-US" altLang="ko-KR" sz="2600" dirty="0" smtClean="0">
                <a:latin typeface="맑은 고딕" panose="020B0503020000020004" pitchFamily="50" charset="-127"/>
                <a:ea typeface="맑은 고딕" panose="020B0503020000020004" pitchFamily="50" charset="-127"/>
              </a:rPr>
              <a:t>O + CO</a:t>
            </a:r>
            <a:r>
              <a:rPr lang="en-US" altLang="ko-KR" sz="2600" baseline="-25000" dirty="0" smtClean="0">
                <a:latin typeface="맑은 고딕" panose="020B0503020000020004" pitchFamily="50" charset="-127"/>
                <a:ea typeface="맑은 고딕" panose="020B0503020000020004" pitchFamily="50" charset="-127"/>
              </a:rPr>
              <a:t>2</a:t>
            </a:r>
            <a:r>
              <a:rPr lang="en-US" altLang="ko-KR" sz="2600" dirty="0" smtClean="0">
                <a:latin typeface="맑은 고딕" panose="020B0503020000020004" pitchFamily="50" charset="-127"/>
                <a:ea typeface="맑은 고딕" panose="020B0503020000020004" pitchFamily="50" charset="-127"/>
              </a:rPr>
              <a:t> </a:t>
            </a:r>
            <a:r>
              <a:rPr lang="en-US" altLang="ko-KR" sz="2600" dirty="0" smtClean="0">
                <a:latin typeface="맑은 고딕" panose="020B0503020000020004" pitchFamily="50" charset="-127"/>
                <a:ea typeface="맑은 고딕" panose="020B0503020000020004" pitchFamily="50" charset="-127"/>
                <a:sym typeface="Wingdings" panose="05000000000000000000" pitchFamily="2" charset="2"/>
              </a:rPr>
              <a:t>(</a:t>
            </a:r>
            <a:r>
              <a:rPr lang="en-US" altLang="ko-KR" sz="2600" dirty="0" err="1" smtClean="0">
                <a:latin typeface="맑은 고딕" panose="020B0503020000020004" pitchFamily="50" charset="-127"/>
                <a:ea typeface="맑은 고딕" panose="020B0503020000020004" pitchFamily="50" charset="-127"/>
                <a:sym typeface="Wingdings" panose="05000000000000000000" pitchFamily="2" charset="2"/>
              </a:rPr>
              <a:t>h</a:t>
            </a:r>
            <a:r>
              <a:rPr lang="en-US" altLang="ko-KR" sz="2600" dirty="0" err="1" smtClean="0">
                <a:latin typeface="Symbol" panose="05050102010706020507" pitchFamily="18" charset="2"/>
                <a:ea typeface="맑은 고딕" panose="020B0503020000020004" pitchFamily="50" charset="-127"/>
                <a:sym typeface="Wingdings" panose="05000000000000000000" pitchFamily="2" charset="2"/>
              </a:rPr>
              <a:t>n</a:t>
            </a:r>
            <a:r>
              <a:rPr lang="en-US" altLang="ko-KR" sz="2600" dirty="0" smtClean="0">
                <a:latin typeface="Symbol" panose="05050102010706020507" pitchFamily="18" charset="2"/>
                <a:ea typeface="맑은 고딕" panose="020B0503020000020004" pitchFamily="50" charset="-127"/>
                <a:sym typeface="Wingdings" panose="05000000000000000000" pitchFamily="2" charset="2"/>
              </a:rPr>
              <a:t>)</a:t>
            </a:r>
            <a:r>
              <a:rPr lang="en-US" altLang="ko-KR" sz="2600" dirty="0" smtClean="0">
                <a:latin typeface="맑은 고딕" panose="020B0503020000020004" pitchFamily="50" charset="-127"/>
                <a:ea typeface="맑은 고딕" panose="020B0503020000020004" pitchFamily="50" charset="-127"/>
                <a:sym typeface="Wingdings" panose="05000000000000000000" pitchFamily="2" charset="2"/>
              </a:rPr>
              <a:t> (CH</a:t>
            </a:r>
            <a:r>
              <a:rPr lang="en-US" altLang="ko-KR" sz="2600" baseline="-25000" dirty="0" smtClean="0">
                <a:latin typeface="맑은 고딕" panose="020B0503020000020004" pitchFamily="50" charset="-127"/>
                <a:ea typeface="맑은 고딕" panose="020B0503020000020004" pitchFamily="50" charset="-127"/>
                <a:sym typeface="Wingdings" panose="05000000000000000000" pitchFamily="2" charset="2"/>
              </a:rPr>
              <a:t>2</a:t>
            </a:r>
            <a:r>
              <a:rPr lang="en-US" altLang="ko-KR" sz="2600" dirty="0" smtClean="0">
                <a:latin typeface="맑은 고딕" panose="020B0503020000020004" pitchFamily="50" charset="-127"/>
                <a:ea typeface="맑은 고딕" panose="020B0503020000020004" pitchFamily="50" charset="-127"/>
                <a:sym typeface="Wingdings" panose="05000000000000000000" pitchFamily="2" charset="2"/>
              </a:rPr>
              <a:t>O) + O</a:t>
            </a:r>
            <a:r>
              <a:rPr lang="en-US" altLang="ko-KR" sz="2600" baseline="-25000" dirty="0" smtClean="0">
                <a:latin typeface="맑은 고딕" panose="020B0503020000020004" pitchFamily="50" charset="-127"/>
                <a:ea typeface="맑은 고딕" panose="020B0503020000020004" pitchFamily="50" charset="-127"/>
                <a:sym typeface="Wingdings" panose="05000000000000000000" pitchFamily="2" charset="2"/>
              </a:rPr>
              <a:t>2</a:t>
            </a:r>
            <a:endParaRPr lang="en-US" altLang="ko-KR" sz="2600" baseline="-25000" dirty="0" smtClean="0">
              <a:latin typeface="맑은 고딕" panose="020B0503020000020004" pitchFamily="50" charset="-127"/>
              <a:ea typeface="맑은 고딕" panose="020B0503020000020004" pitchFamily="50" charset="-127"/>
            </a:endParaRPr>
          </a:p>
          <a:p>
            <a:pPr lvl="2"/>
            <a:r>
              <a:rPr lang="en-US" altLang="ko-KR" sz="2200" dirty="0" smtClean="0">
                <a:latin typeface="맑은 고딕" panose="020B0503020000020004" pitchFamily="50" charset="-127"/>
                <a:ea typeface="맑은 고딕" panose="020B0503020000020004" pitchFamily="50" charset="-127"/>
              </a:rPr>
              <a:t>686 kcal/mole needed for glucose synthesis</a:t>
            </a:r>
          </a:p>
          <a:p>
            <a:pPr lvl="2"/>
            <a:r>
              <a:rPr lang="en-US" altLang="ko-KR" sz="2200" dirty="0" smtClean="0">
                <a:latin typeface="맑은 고딕" panose="020B0503020000020004" pitchFamily="50" charset="-127"/>
                <a:ea typeface="맑은 고딕" panose="020B0503020000020004" pitchFamily="50" charset="-127"/>
              </a:rPr>
              <a:t>114 kcal/mole for CO</a:t>
            </a:r>
            <a:r>
              <a:rPr lang="en-US" altLang="ko-KR" sz="2200" baseline="-25000" dirty="0" smtClean="0">
                <a:latin typeface="맑은 고딕" panose="020B0503020000020004" pitchFamily="50" charset="-127"/>
                <a:ea typeface="맑은 고딕" panose="020B0503020000020004" pitchFamily="50" charset="-127"/>
              </a:rPr>
              <a:t>2</a:t>
            </a:r>
            <a:r>
              <a:rPr lang="en-US" altLang="ko-KR" sz="2200" dirty="0" smtClean="0">
                <a:latin typeface="맑은 고딕" panose="020B0503020000020004" pitchFamily="50" charset="-127"/>
                <a:ea typeface="맑은 고딕" panose="020B0503020000020004" pitchFamily="50" charset="-127"/>
              </a:rPr>
              <a:t> fix</a:t>
            </a:r>
          </a:p>
          <a:p>
            <a:pPr lvl="2"/>
            <a:r>
              <a:rPr lang="en-US" altLang="ko-KR" sz="2200" dirty="0" smtClean="0">
                <a:latin typeface="맑은 고딕" panose="020B0503020000020004" pitchFamily="50" charset="-127"/>
                <a:ea typeface="맑은 고딕" panose="020B0503020000020004" pitchFamily="50" charset="-127"/>
              </a:rPr>
              <a:t>10</a:t>
            </a:r>
            <a:r>
              <a:rPr lang="en-US" altLang="ko-KR" sz="2200" baseline="30000" dirty="0" smtClean="0">
                <a:latin typeface="맑은 고딕" panose="020B0503020000020004" pitchFamily="50" charset="-127"/>
                <a:ea typeface="맑은 고딕" panose="020B0503020000020004" pitchFamily="50" charset="-127"/>
              </a:rPr>
              <a:t>17</a:t>
            </a:r>
            <a:r>
              <a:rPr lang="en-US" altLang="ko-KR" sz="2200" dirty="0" smtClean="0">
                <a:latin typeface="맑은 고딕" panose="020B0503020000020004" pitchFamily="50" charset="-127"/>
                <a:ea typeface="맑은 고딕" panose="020B0503020000020004" pitchFamily="50" charset="-127"/>
              </a:rPr>
              <a:t> kcal stored annually</a:t>
            </a:r>
          </a:p>
          <a:p>
            <a:pPr lvl="2"/>
            <a:r>
              <a:rPr lang="en-US" altLang="ko-KR" sz="2200" dirty="0" smtClean="0">
                <a:latin typeface="맑은 고딕" panose="020B0503020000020004" pitchFamily="50" charset="-127"/>
                <a:ea typeface="맑은 고딕" panose="020B0503020000020004" pitchFamily="50" charset="-127"/>
              </a:rPr>
              <a:t>10</a:t>
            </a:r>
            <a:r>
              <a:rPr lang="en-US" altLang="ko-KR" sz="2200" baseline="30000" dirty="0" smtClean="0">
                <a:latin typeface="맑은 고딕" panose="020B0503020000020004" pitchFamily="50" charset="-127"/>
                <a:ea typeface="맑은 고딕" panose="020B0503020000020004" pitchFamily="50" charset="-127"/>
              </a:rPr>
              <a:t>10</a:t>
            </a:r>
            <a:r>
              <a:rPr lang="en-US" altLang="ko-KR" sz="2200" dirty="0" smtClean="0">
                <a:latin typeface="맑은 고딕" panose="020B0503020000020004" pitchFamily="50" charset="-127"/>
                <a:ea typeface="맑은 고딕" panose="020B0503020000020004" pitchFamily="50" charset="-127"/>
              </a:rPr>
              <a:t> tons C stored</a:t>
            </a:r>
          </a:p>
          <a:p>
            <a:pPr marL="457200" lvl="1" indent="0">
              <a:buNone/>
            </a:pPr>
            <a:endParaRPr lang="en-US" altLang="ko-KR" sz="2600" dirty="0" smtClean="0">
              <a:latin typeface="맑은 고딕" panose="020B0503020000020004" pitchFamily="50" charset="-127"/>
              <a:ea typeface="맑은 고딕" panose="020B0503020000020004" pitchFamily="50" charset="-127"/>
            </a:endParaRPr>
          </a:p>
          <a:p>
            <a:pPr lvl="1">
              <a:buFont typeface="Wingdings" panose="05000000000000000000" pitchFamily="2" charset="2"/>
              <a:buChar char="§"/>
            </a:pPr>
            <a:r>
              <a:rPr lang="en-US" altLang="ko-KR" sz="2600" dirty="0" smtClean="0">
                <a:latin typeface="맑은 고딕" panose="020B0503020000020004" pitchFamily="50" charset="-127"/>
                <a:ea typeface="맑은 고딕" panose="020B0503020000020004" pitchFamily="50" charset="-127"/>
              </a:rPr>
              <a:t>chlorophyll</a:t>
            </a:r>
          </a:p>
          <a:p>
            <a:pPr lvl="1">
              <a:buFont typeface="Wingdings" panose="05000000000000000000" pitchFamily="2" charset="2"/>
              <a:buChar char="§"/>
            </a:pPr>
            <a:r>
              <a:rPr lang="en-US" altLang="ko-KR" sz="2600" dirty="0" smtClean="0">
                <a:latin typeface="맑은 고딕" panose="020B0503020000020004" pitchFamily="50" charset="-127"/>
                <a:ea typeface="맑은 고딕" panose="020B0503020000020004" pitchFamily="50" charset="-127"/>
              </a:rPr>
              <a:t>carotenoids</a:t>
            </a:r>
            <a:endParaRPr lang="en-US" altLang="ko-KR" sz="2600" baseline="-25000" dirty="0">
              <a:latin typeface="맑은 고딕" panose="020B0503020000020004" pitchFamily="50" charset="-127"/>
              <a:ea typeface="맑은 고딕" panose="020B0503020000020004" pitchFamily="50" charset="-127"/>
            </a:endParaRPr>
          </a:p>
          <a:p>
            <a:pPr marL="457200" lvl="1" indent="0">
              <a:buNone/>
            </a:pPr>
            <a:endParaRPr lang="en-US" altLang="ko-KR" sz="2600" dirty="0" smtClean="0">
              <a:latin typeface="맑은 고딕" panose="020B0503020000020004" pitchFamily="50" charset="-127"/>
              <a:ea typeface="맑은 고딕" panose="020B0503020000020004" pitchFamily="50" charset="-127"/>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037386"/>
            <a:ext cx="8123532" cy="4413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971600" y="5805264"/>
            <a:ext cx="6449092" cy="276999"/>
          </a:xfrm>
          <a:prstGeom prst="rect">
            <a:avLst/>
          </a:prstGeom>
        </p:spPr>
        <p:txBody>
          <a:bodyPr wrap="square">
            <a:spAutoFit/>
          </a:bodyPr>
          <a:lstStyle/>
          <a:p>
            <a:r>
              <a:rPr lang="en-US" sz="1200" dirty="0"/>
              <a:t>http://wps.pearsoncustom.com/wps/media/objects/5697/5834441/ebook/htm/0cc6e.htm?34.06</a:t>
            </a:r>
          </a:p>
        </p:txBody>
      </p:sp>
    </p:spTree>
    <p:extLst>
      <p:ext uri="{BB962C8B-B14F-4D97-AF65-F5344CB8AC3E}">
        <p14:creationId xmlns:p14="http://schemas.microsoft.com/office/powerpoint/2010/main" val="1339449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548680"/>
            <a:ext cx="5043761" cy="43042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000347" y="5013176"/>
            <a:ext cx="5814392" cy="276999"/>
          </a:xfrm>
          <a:prstGeom prst="rect">
            <a:avLst/>
          </a:prstGeom>
        </p:spPr>
        <p:txBody>
          <a:bodyPr wrap="square">
            <a:spAutoFit/>
          </a:bodyPr>
          <a:lstStyle/>
          <a:p>
            <a:r>
              <a:rPr lang="en-US" sz="1200" dirty="0"/>
              <a:t>Fig.A4 Change of light intensity and tropical carbonate production with water depth.</a:t>
            </a:r>
          </a:p>
        </p:txBody>
      </p:sp>
      <p:sp>
        <p:nvSpPr>
          <p:cNvPr id="3" name="직사각형 2"/>
          <p:cNvSpPr/>
          <p:nvPr/>
        </p:nvSpPr>
        <p:spPr>
          <a:xfrm>
            <a:off x="2267744" y="5733256"/>
            <a:ext cx="2720617" cy="276999"/>
          </a:xfrm>
          <a:prstGeom prst="rect">
            <a:avLst/>
          </a:prstGeom>
        </p:spPr>
        <p:txBody>
          <a:bodyPr wrap="none">
            <a:spAutoFit/>
          </a:bodyPr>
          <a:lstStyle/>
          <a:p>
            <a:r>
              <a:rPr lang="en-US" sz="1200" dirty="0"/>
              <a:t>http://lib.znate.ru/docs/index-35098.html</a:t>
            </a:r>
          </a:p>
        </p:txBody>
      </p:sp>
    </p:spTree>
    <p:extLst>
      <p:ext uri="{BB962C8B-B14F-4D97-AF65-F5344CB8AC3E}">
        <p14:creationId xmlns:p14="http://schemas.microsoft.com/office/powerpoint/2010/main" val="3706268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0625" y="1484784"/>
            <a:ext cx="6762750" cy="2838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1835696" y="4653136"/>
            <a:ext cx="5310336" cy="830997"/>
          </a:xfrm>
          <a:prstGeom prst="rect">
            <a:avLst/>
          </a:prstGeom>
        </p:spPr>
        <p:txBody>
          <a:bodyPr wrap="square">
            <a:spAutoFit/>
          </a:bodyPr>
          <a:lstStyle/>
          <a:p>
            <a:pPr latinLnBrk="0"/>
            <a:r>
              <a:rPr lang="en-US" sz="1200" dirty="0"/>
              <a:t>Plots of typical water properties in the open ocean. The thermocline is where the temperature changes rapidly, the halocline is where the salinity changes rapidly and the </a:t>
            </a:r>
            <a:r>
              <a:rPr lang="en-US" sz="1200" dirty="0" err="1"/>
              <a:t>pycnocline</a:t>
            </a:r>
            <a:r>
              <a:rPr lang="en-US" sz="1200" dirty="0"/>
              <a:t> is where the density changes rapidly. UCAR – Windows to the Universe.</a:t>
            </a:r>
          </a:p>
        </p:txBody>
      </p:sp>
      <p:sp>
        <p:nvSpPr>
          <p:cNvPr id="3" name="직사각형 2"/>
          <p:cNvSpPr/>
          <p:nvPr/>
        </p:nvSpPr>
        <p:spPr>
          <a:xfrm>
            <a:off x="1907704" y="5877272"/>
            <a:ext cx="4572000" cy="276999"/>
          </a:xfrm>
          <a:prstGeom prst="rect">
            <a:avLst/>
          </a:prstGeom>
        </p:spPr>
        <p:txBody>
          <a:bodyPr>
            <a:spAutoFit/>
          </a:bodyPr>
          <a:lstStyle/>
          <a:p>
            <a:r>
              <a:rPr lang="en-US" sz="1200" dirty="0"/>
              <a:t>http://www.hurricanescience.org/science/basic/water/</a:t>
            </a:r>
          </a:p>
        </p:txBody>
      </p:sp>
    </p:spTree>
    <p:extLst>
      <p:ext uri="{BB962C8B-B14F-4D97-AF65-F5344CB8AC3E}">
        <p14:creationId xmlns:p14="http://schemas.microsoft.com/office/powerpoint/2010/main" val="16479911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4463" y="1484784"/>
            <a:ext cx="6315075" cy="2838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286000" y="4920233"/>
            <a:ext cx="4572000" cy="276999"/>
          </a:xfrm>
          <a:prstGeom prst="rect">
            <a:avLst/>
          </a:prstGeom>
        </p:spPr>
        <p:txBody>
          <a:bodyPr>
            <a:spAutoFit/>
          </a:bodyPr>
          <a:lstStyle/>
          <a:p>
            <a:r>
              <a:rPr lang="en-US" sz="1200" dirty="0"/>
              <a:t>https://scripps.ucsd.edu/expeditions/mist/2014/01/18/casting-about/</a:t>
            </a:r>
          </a:p>
        </p:txBody>
      </p:sp>
    </p:spTree>
    <p:extLst>
      <p:ext uri="{BB962C8B-B14F-4D97-AF65-F5344CB8AC3E}">
        <p14:creationId xmlns:p14="http://schemas.microsoft.com/office/powerpoint/2010/main" val="14691811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06515" y="908720"/>
            <a:ext cx="8136904" cy="1963614"/>
          </a:xfrm>
          <a:prstGeom prst="rect">
            <a:avLst/>
          </a:prstGeom>
        </p:spPr>
        <p:txBody>
          <a:bodyPr wrap="square">
            <a:spAutoFit/>
          </a:bodyPr>
          <a:lstStyle/>
          <a:p>
            <a:pPr marL="438912" indent="-320040">
              <a:buClr>
                <a:srgbClr val="F0AD00"/>
              </a:buClr>
              <a:buSzPct val="80000"/>
              <a:buFont typeface="Wingdings 2"/>
              <a:buChar char=""/>
            </a:pPr>
            <a:r>
              <a:rPr lang="en-US" altLang="ko-KR" sz="3200" b="1" dirty="0" smtClean="0">
                <a:latin typeface="맑은 고딕" panose="020B0503020000020004" pitchFamily="50" charset="-127"/>
                <a:ea typeface="맑은 고딕" panose="020B0503020000020004" pitchFamily="50" charset="-127"/>
              </a:rPr>
              <a:t>Comparison of OM</a:t>
            </a:r>
          </a:p>
          <a:p>
            <a:pPr marL="438912" lvl="0" indent="-320040">
              <a:buClr>
                <a:srgbClr val="F0AD00"/>
              </a:buClr>
              <a:buSzPct val="80000"/>
              <a:buFont typeface="Wingdings 2"/>
              <a:buChar char=""/>
            </a:pPr>
            <a:endParaRPr lang="en-US" altLang="ko-KR" sz="3200" b="1" dirty="0">
              <a:solidFill>
                <a:prstClr val="black"/>
              </a:solidFill>
              <a:latin typeface="맑은 고딕" panose="020B0503020000020004" pitchFamily="50" charset="-127"/>
              <a:ea typeface="맑은 고딕" panose="020B0503020000020004" pitchFamily="50" charset="-127"/>
            </a:endParaRPr>
          </a:p>
          <a:p>
            <a:pPr lvl="1">
              <a:spcBef>
                <a:spcPct val="20000"/>
              </a:spcBef>
              <a:buClr>
                <a:srgbClr val="60B5CC"/>
              </a:buClr>
              <a:buSzPct val="90000"/>
            </a:pP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endParaRPr lang="en-US" altLang="ko-KR" sz="2200" dirty="0">
              <a:solidFill>
                <a:prstClr val="black"/>
              </a:solidFill>
              <a:latin typeface="맑은 고딕" panose="020B0503020000020004" pitchFamily="50" charset="-127"/>
              <a:ea typeface="맑은 고딕" panose="020B0503020000020004" pitchFamily="50" charset="-127"/>
            </a:endParaRPr>
          </a:p>
        </p:txBody>
      </p:sp>
      <p:graphicFrame>
        <p:nvGraphicFramePr>
          <p:cNvPr id="2" name="표 1"/>
          <p:cNvGraphicFramePr>
            <a:graphicFrameLocks noGrp="1"/>
          </p:cNvGraphicFramePr>
          <p:nvPr>
            <p:extLst>
              <p:ext uri="{D42A27DB-BD31-4B8C-83A1-F6EECF244321}">
                <p14:modId xmlns:p14="http://schemas.microsoft.com/office/powerpoint/2010/main" val="443929844"/>
              </p:ext>
            </p:extLst>
          </p:nvPr>
        </p:nvGraphicFramePr>
        <p:xfrm>
          <a:off x="899592" y="1772816"/>
          <a:ext cx="6933465" cy="4420974"/>
        </p:xfrm>
        <a:graphic>
          <a:graphicData uri="http://schemas.openxmlformats.org/drawingml/2006/table">
            <a:tbl>
              <a:tblPr firstRow="1" bandRow="1">
                <a:tableStyleId>{5C22544A-7EE6-4342-B048-85BDC9FD1C3A}</a:tableStyleId>
              </a:tblPr>
              <a:tblGrid>
                <a:gridCol w="2311155"/>
                <a:gridCol w="2311155"/>
                <a:gridCol w="2311155"/>
              </a:tblGrid>
              <a:tr h="783384">
                <a:tc>
                  <a:txBody>
                    <a:bodyPr/>
                    <a:lstStyle/>
                    <a:p>
                      <a:pPr algn="ctr" latinLnBrk="0"/>
                      <a:endParaRPr lang="en-US" dirty="0"/>
                    </a:p>
                  </a:txBody>
                  <a:tcPr/>
                </a:tc>
                <a:tc>
                  <a:txBody>
                    <a:bodyPr/>
                    <a:lstStyle/>
                    <a:p>
                      <a:pPr algn="ctr" latinLnBrk="0"/>
                      <a:r>
                        <a:rPr lang="en-US" dirty="0" smtClean="0"/>
                        <a:t>Aquatic (Marine &amp; Lacustrine)</a:t>
                      </a:r>
                      <a:endParaRPr lang="en-US" dirty="0"/>
                    </a:p>
                  </a:txBody>
                  <a:tcPr/>
                </a:tc>
                <a:tc>
                  <a:txBody>
                    <a:bodyPr/>
                    <a:lstStyle/>
                    <a:p>
                      <a:pPr algn="ctr" latinLnBrk="0"/>
                      <a:r>
                        <a:rPr lang="en-US" dirty="0" smtClean="0"/>
                        <a:t>Terrestrial</a:t>
                      </a:r>
                      <a:endParaRPr lang="en-US" dirty="0"/>
                    </a:p>
                  </a:txBody>
                  <a:tcPr/>
                </a:tc>
              </a:tr>
              <a:tr h="453865">
                <a:tc>
                  <a:txBody>
                    <a:bodyPr/>
                    <a:lstStyle/>
                    <a:p>
                      <a:pPr algn="l" latinLnBrk="0"/>
                      <a:r>
                        <a:rPr lang="en-US" dirty="0" smtClean="0"/>
                        <a:t>1. Lipids</a:t>
                      </a:r>
                      <a:endParaRPr lang="en-US" dirty="0"/>
                    </a:p>
                  </a:txBody>
                  <a:tcPr/>
                </a:tc>
                <a:tc>
                  <a:txBody>
                    <a:bodyPr/>
                    <a:lstStyle/>
                    <a:p>
                      <a:pPr algn="ctr" latinLnBrk="0"/>
                      <a:r>
                        <a:rPr lang="en-US" dirty="0" smtClean="0"/>
                        <a:t>Important (≤20%)</a:t>
                      </a:r>
                      <a:endParaRPr lang="en-US" dirty="0"/>
                    </a:p>
                  </a:txBody>
                  <a:tcPr/>
                </a:tc>
                <a:tc>
                  <a:txBody>
                    <a:bodyPr/>
                    <a:lstStyle/>
                    <a:p>
                      <a:pPr algn="ctr" latinLnBrk="0"/>
                      <a:r>
                        <a:rPr lang="en-US" dirty="0" smtClean="0"/>
                        <a:t>Minor (seeds, fruits, pollen, spores, cuticles on leaves)</a:t>
                      </a:r>
                      <a:endParaRPr lang="en-US" dirty="0"/>
                    </a:p>
                  </a:txBody>
                  <a:tcPr/>
                </a:tc>
              </a:tr>
              <a:tr h="453865">
                <a:tc>
                  <a:txBody>
                    <a:bodyPr/>
                    <a:lstStyle/>
                    <a:p>
                      <a:pPr algn="l" latinLnBrk="0"/>
                      <a:r>
                        <a:rPr lang="en-US" dirty="0" smtClean="0"/>
                        <a:t>2. Lignin</a:t>
                      </a:r>
                      <a:endParaRPr lang="en-US" dirty="0"/>
                    </a:p>
                  </a:txBody>
                  <a:tcPr/>
                </a:tc>
                <a:tc>
                  <a:txBody>
                    <a:bodyPr/>
                    <a:lstStyle/>
                    <a:p>
                      <a:pPr algn="ctr" latinLnBrk="0"/>
                      <a:r>
                        <a:rPr lang="en-US" dirty="0" smtClean="0"/>
                        <a:t>Absent</a:t>
                      </a:r>
                      <a:endParaRPr lang="en-US" dirty="0"/>
                    </a:p>
                  </a:txBody>
                  <a:tcPr/>
                </a:tc>
                <a:tc>
                  <a:txBody>
                    <a:bodyPr/>
                    <a:lstStyle/>
                    <a:p>
                      <a:pPr algn="ctr" latinLnBrk="0"/>
                      <a:r>
                        <a:rPr lang="en-US" dirty="0" smtClean="0"/>
                        <a:t>Major (&gt;5-30%)</a:t>
                      </a:r>
                      <a:endParaRPr lang="en-US" dirty="0"/>
                    </a:p>
                  </a:txBody>
                  <a:tcPr/>
                </a:tc>
              </a:tr>
              <a:tr h="453865">
                <a:tc>
                  <a:txBody>
                    <a:bodyPr/>
                    <a:lstStyle/>
                    <a:p>
                      <a:pPr algn="l" latinLnBrk="0"/>
                      <a:r>
                        <a:rPr lang="en-US" dirty="0" smtClean="0"/>
                        <a:t>3. Cellulose</a:t>
                      </a:r>
                      <a:endParaRPr lang="en-US" dirty="0"/>
                    </a:p>
                  </a:txBody>
                  <a:tcPr/>
                </a:tc>
                <a:tc>
                  <a:txBody>
                    <a:bodyPr/>
                    <a:lstStyle/>
                    <a:p>
                      <a:pPr algn="ctr" latinLnBrk="0"/>
                      <a:r>
                        <a:rPr lang="en-US" dirty="0" smtClean="0"/>
                        <a:t>Absent</a:t>
                      </a:r>
                      <a:endParaRPr lang="en-US" dirty="0"/>
                    </a:p>
                  </a:txBody>
                  <a:tcPr/>
                </a:tc>
                <a:tc>
                  <a:txBody>
                    <a:bodyPr/>
                    <a:lstStyle/>
                    <a:p>
                      <a:pPr algn="ctr" latinLnBrk="0"/>
                      <a:r>
                        <a:rPr lang="en-US" dirty="0" smtClean="0"/>
                        <a:t>Major (50-60%)</a:t>
                      </a:r>
                      <a:endParaRPr lang="en-US" dirty="0"/>
                    </a:p>
                  </a:txBody>
                  <a:tcPr/>
                </a:tc>
              </a:tr>
              <a:tr h="453865">
                <a:tc>
                  <a:txBody>
                    <a:bodyPr/>
                    <a:lstStyle/>
                    <a:p>
                      <a:pPr algn="l" latinLnBrk="0"/>
                      <a:r>
                        <a:rPr lang="en-US" dirty="0" smtClean="0"/>
                        <a:t>4. Protein</a:t>
                      </a:r>
                      <a:endParaRPr lang="en-US" dirty="0"/>
                    </a:p>
                  </a:txBody>
                  <a:tcPr/>
                </a:tc>
                <a:tc>
                  <a:txBody>
                    <a:bodyPr/>
                    <a:lstStyle/>
                    <a:p>
                      <a:pPr algn="ctr" latinLnBrk="0"/>
                      <a:r>
                        <a:rPr lang="en-US" dirty="0" smtClean="0"/>
                        <a:t>Major (&lt;50%)</a:t>
                      </a:r>
                      <a:endParaRPr lang="en-US" dirty="0"/>
                    </a:p>
                  </a:txBody>
                  <a:tcPr/>
                </a:tc>
                <a:tc>
                  <a:txBody>
                    <a:bodyPr/>
                    <a:lstStyle/>
                    <a:p>
                      <a:pPr algn="ctr" latinLnBrk="0"/>
                      <a:r>
                        <a:rPr lang="en-US" dirty="0" smtClean="0"/>
                        <a:t>≤10%</a:t>
                      </a:r>
                      <a:endParaRPr lang="en-US" dirty="0"/>
                    </a:p>
                  </a:txBody>
                  <a:tcPr/>
                </a:tc>
              </a:tr>
              <a:tr h="453865">
                <a:tc>
                  <a:txBody>
                    <a:bodyPr/>
                    <a:lstStyle/>
                    <a:p>
                      <a:pPr algn="l" latinLnBrk="0"/>
                      <a:r>
                        <a:rPr lang="en-US" dirty="0" smtClean="0"/>
                        <a:t>5. Carbohydrates</a:t>
                      </a:r>
                      <a:endParaRPr lang="en-US" dirty="0"/>
                    </a:p>
                  </a:txBody>
                  <a:tcPr/>
                </a:tc>
                <a:tc>
                  <a:txBody>
                    <a:bodyPr/>
                    <a:lstStyle/>
                    <a:p>
                      <a:pPr algn="ctr" latinLnBrk="0"/>
                      <a:r>
                        <a:rPr lang="en-US" dirty="0" smtClean="0"/>
                        <a:t>Important</a:t>
                      </a:r>
                      <a:r>
                        <a:rPr lang="en-US" baseline="0" dirty="0" smtClean="0"/>
                        <a:t> (variable)</a:t>
                      </a:r>
                      <a:endParaRPr lang="en-US" dirty="0"/>
                    </a:p>
                  </a:txBody>
                  <a:tcPr/>
                </a:tc>
                <a:tc>
                  <a:txBody>
                    <a:bodyPr/>
                    <a:lstStyle/>
                    <a:p>
                      <a:pPr algn="ctr" latinLnBrk="0"/>
                      <a:r>
                        <a:rPr lang="en-US" dirty="0" smtClean="0"/>
                        <a:t>Variable</a:t>
                      </a:r>
                      <a:endParaRPr lang="en-US" dirty="0"/>
                    </a:p>
                  </a:txBody>
                  <a:tcPr/>
                </a:tc>
              </a:tr>
              <a:tr h="453865">
                <a:tc>
                  <a:txBody>
                    <a:bodyPr/>
                    <a:lstStyle/>
                    <a:p>
                      <a:pPr algn="l" latinLnBrk="0"/>
                      <a:r>
                        <a:rPr lang="en-US" dirty="0" smtClean="0"/>
                        <a:t>6. H/C</a:t>
                      </a:r>
                      <a:endParaRPr lang="en-US" dirty="0"/>
                    </a:p>
                  </a:txBody>
                  <a:tcPr/>
                </a:tc>
                <a:tc>
                  <a:txBody>
                    <a:bodyPr/>
                    <a:lstStyle/>
                    <a:p>
                      <a:pPr algn="ctr" latinLnBrk="0"/>
                      <a:r>
                        <a:rPr lang="en-US" dirty="0" smtClean="0"/>
                        <a:t>1.7</a:t>
                      </a:r>
                      <a:r>
                        <a:rPr lang="en-US" baseline="0" dirty="0" smtClean="0"/>
                        <a:t> – 1.9</a:t>
                      </a:r>
                      <a:endParaRPr lang="en-US" dirty="0"/>
                    </a:p>
                  </a:txBody>
                  <a:tcPr/>
                </a:tc>
                <a:tc>
                  <a:txBody>
                    <a:bodyPr/>
                    <a:lstStyle/>
                    <a:p>
                      <a:pPr algn="ctr" latinLnBrk="0"/>
                      <a:r>
                        <a:rPr lang="en-US" dirty="0" smtClean="0"/>
                        <a:t>1.3 - 1.5</a:t>
                      </a:r>
                      <a:r>
                        <a:rPr lang="en-US" baseline="0" dirty="0" smtClean="0"/>
                        <a:t> (land plants)</a:t>
                      </a:r>
                      <a:endParaRPr lang="en-US" dirty="0"/>
                    </a:p>
                  </a:txBody>
                  <a:tcPr/>
                </a:tc>
              </a:tr>
              <a:tr h="453865">
                <a:tc>
                  <a:txBody>
                    <a:bodyPr/>
                    <a:lstStyle/>
                    <a:p>
                      <a:pPr algn="l" latinLnBrk="0"/>
                      <a:r>
                        <a:rPr lang="en-US" dirty="0" smtClean="0"/>
                        <a:t>7. </a:t>
                      </a:r>
                      <a:r>
                        <a:rPr lang="en-US" dirty="0" smtClean="0">
                          <a:latin typeface="Symbol" panose="05050102010706020507" pitchFamily="18" charset="2"/>
                        </a:rPr>
                        <a:t>d</a:t>
                      </a:r>
                      <a:r>
                        <a:rPr lang="en-US" baseline="30000" dirty="0" smtClean="0">
                          <a:latin typeface="Symbol" panose="05050102010706020507" pitchFamily="18" charset="2"/>
                        </a:rPr>
                        <a:t>13</a:t>
                      </a:r>
                      <a:r>
                        <a:rPr lang="en-US" dirty="0" smtClean="0">
                          <a:latin typeface="+mn-lt"/>
                        </a:rPr>
                        <a:t>C</a:t>
                      </a:r>
                      <a:endParaRPr lang="en-US" dirty="0"/>
                    </a:p>
                  </a:txBody>
                  <a:tcPr/>
                </a:tc>
                <a:tc>
                  <a:txBody>
                    <a:bodyPr/>
                    <a:lstStyle/>
                    <a:p>
                      <a:pPr algn="ctr" latinLnBrk="0"/>
                      <a:r>
                        <a:rPr lang="en-US" dirty="0" smtClean="0"/>
                        <a:t>5‰ heavier</a:t>
                      </a:r>
                      <a:endParaRPr lang="en-US" dirty="0"/>
                    </a:p>
                  </a:txBody>
                  <a:tcPr/>
                </a:tc>
                <a:tc>
                  <a:txBody>
                    <a:bodyPr/>
                    <a:lstStyle/>
                    <a:p>
                      <a:pPr algn="ctr" latinLnBrk="0"/>
                      <a:endParaRPr lang="en-US" dirty="0"/>
                    </a:p>
                  </a:txBody>
                  <a:tcPr/>
                </a:tc>
              </a:tr>
            </a:tbl>
          </a:graphicData>
        </a:graphic>
      </p:graphicFrame>
    </p:spTree>
    <p:extLst>
      <p:ext uri="{BB962C8B-B14F-4D97-AF65-F5344CB8AC3E}">
        <p14:creationId xmlns:p14="http://schemas.microsoft.com/office/powerpoint/2010/main" val="1075167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06515" y="908720"/>
            <a:ext cx="8136904" cy="4844403"/>
          </a:xfrm>
          <a:prstGeom prst="rect">
            <a:avLst/>
          </a:prstGeom>
        </p:spPr>
        <p:txBody>
          <a:bodyPr wrap="square">
            <a:spAutoFit/>
          </a:bodyPr>
          <a:lstStyle/>
          <a:p>
            <a:pPr marL="438912" lvl="0" indent="-320040">
              <a:buClr>
                <a:srgbClr val="F0AD00"/>
              </a:buClr>
              <a:buSzPct val="80000"/>
              <a:buFont typeface="Wingdings 2"/>
              <a:buChar char=""/>
            </a:pPr>
            <a:r>
              <a:rPr lang="en-US" altLang="ko-KR" sz="3200" b="1" dirty="0" smtClean="0">
                <a:latin typeface="맑은 고딕" panose="020B0503020000020004" pitchFamily="50" charset="-127"/>
                <a:ea typeface="맑은 고딕" panose="020B0503020000020004" pitchFamily="50" charset="-127"/>
              </a:rPr>
              <a:t>Chemical Composition of Biomass</a:t>
            </a:r>
          </a:p>
          <a:p>
            <a:pPr marL="438912" lvl="0" indent="-320040">
              <a:buClr>
                <a:srgbClr val="F0AD00"/>
              </a:buClr>
              <a:buSzPct val="80000"/>
              <a:buFont typeface="Wingdings 2"/>
              <a:buChar char=""/>
            </a:pPr>
            <a:endParaRPr lang="en-US" altLang="ko-KR" sz="3200" b="1"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n-Alkanes</a:t>
            </a:r>
          </a:p>
          <a:p>
            <a:pPr marL="1188720" lvl="2" indent="-274320">
              <a:spcBef>
                <a:spcPct val="20000"/>
              </a:spcBef>
              <a:buClr>
                <a:schemeClr val="accent3"/>
              </a:buClr>
              <a:buSzPct val="90000"/>
              <a:buFont typeface="Wingdings"/>
              <a:buChar char=""/>
            </a:pPr>
            <a:r>
              <a:rPr lang="en-US" altLang="ko-KR" sz="2400" dirty="0" smtClean="0">
                <a:solidFill>
                  <a:prstClr val="black"/>
                </a:solidFill>
                <a:latin typeface="맑은 고딕" panose="020B0503020000020004" pitchFamily="50" charset="-127"/>
                <a:ea typeface="맑은 고딕" panose="020B0503020000020004" pitchFamily="50" charset="-127"/>
              </a:rPr>
              <a:t>Carbon preference index (CPI) </a:t>
            </a:r>
          </a:p>
          <a:p>
            <a:pPr marL="731520" lvl="1" indent="-274320">
              <a:spcBef>
                <a:spcPct val="20000"/>
              </a:spcBef>
              <a:buClr>
                <a:schemeClr val="accent3"/>
              </a:buClr>
              <a:buSzPct val="90000"/>
              <a:buFont typeface="Wingdings"/>
              <a:buChar char=""/>
            </a:pPr>
            <a:endParaRPr lang="en-US" altLang="ko-KR" sz="2600"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chemeClr val="accent3"/>
              </a:buClr>
              <a:buSzPct val="90000"/>
              <a:buFont typeface="Wingdings"/>
              <a:buChar char=""/>
            </a:pP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1188720" lvl="2" indent="-274320">
              <a:spcBef>
                <a:spcPct val="20000"/>
              </a:spcBef>
              <a:buClr>
                <a:schemeClr val="accent3"/>
              </a:buClr>
              <a:buSzPct val="90000"/>
              <a:buFont typeface="Wingdings"/>
              <a:buChar char=""/>
            </a:pPr>
            <a:r>
              <a:rPr lang="en-US" altLang="ko-KR" sz="2400" dirty="0" smtClean="0">
                <a:solidFill>
                  <a:prstClr val="black"/>
                </a:solidFill>
                <a:latin typeface="맑은 고딕" panose="020B0503020000020004" pitchFamily="50" charset="-127"/>
                <a:ea typeface="맑은 고딕" panose="020B0503020000020004" pitchFamily="50" charset="-127"/>
              </a:rPr>
              <a:t>Land plant: mainly odd, C</a:t>
            </a:r>
            <a:r>
              <a:rPr lang="en-US" altLang="ko-KR" sz="2400" baseline="-25000" dirty="0" smtClean="0">
                <a:solidFill>
                  <a:prstClr val="black"/>
                </a:solidFill>
                <a:latin typeface="맑은 고딕" panose="020B0503020000020004" pitchFamily="50" charset="-127"/>
                <a:ea typeface="맑은 고딕" panose="020B0503020000020004" pitchFamily="50" charset="-127"/>
              </a:rPr>
              <a:t>23</a:t>
            </a:r>
            <a:r>
              <a:rPr lang="en-US" altLang="ko-KR" sz="2400" dirty="0" smtClean="0">
                <a:solidFill>
                  <a:prstClr val="black"/>
                </a:solidFill>
                <a:latin typeface="맑은 고딕" panose="020B0503020000020004" pitchFamily="50" charset="-127"/>
                <a:ea typeface="맑은 고딕" panose="020B0503020000020004" pitchFamily="50" charset="-127"/>
              </a:rPr>
              <a:t>-C</a:t>
            </a:r>
            <a:r>
              <a:rPr lang="en-US" altLang="ko-KR" sz="2400" baseline="-25000" dirty="0" smtClean="0">
                <a:solidFill>
                  <a:prstClr val="black"/>
                </a:solidFill>
                <a:latin typeface="맑은 고딕" panose="020B0503020000020004" pitchFamily="50" charset="-127"/>
                <a:ea typeface="맑은 고딕" panose="020B0503020000020004" pitchFamily="50" charset="-127"/>
              </a:rPr>
              <a:t>33</a:t>
            </a:r>
          </a:p>
          <a:p>
            <a:pPr marL="1188720" lvl="2" indent="-274320">
              <a:spcBef>
                <a:spcPct val="20000"/>
              </a:spcBef>
              <a:buClr>
                <a:schemeClr val="accent3"/>
              </a:buClr>
              <a:buSzPct val="90000"/>
              <a:buFont typeface="Wingdings"/>
              <a:buChar char=""/>
            </a:pPr>
            <a:r>
              <a:rPr lang="en-US" altLang="ko-KR" sz="2400" dirty="0" smtClean="0">
                <a:solidFill>
                  <a:prstClr val="black"/>
                </a:solidFill>
                <a:latin typeface="맑은 고딕" panose="020B0503020000020004" pitchFamily="50" charset="-127"/>
                <a:ea typeface="맑은 고딕" panose="020B0503020000020004" pitchFamily="50" charset="-127"/>
              </a:rPr>
              <a:t>Trophic dependence</a:t>
            </a:r>
            <a:endParaRPr lang="en-US" altLang="ko-KR" sz="2400" dirty="0">
              <a:solidFill>
                <a:prstClr val="black"/>
              </a:solidFill>
              <a:latin typeface="맑은 고딕" panose="020B0503020000020004" pitchFamily="50" charset="-127"/>
              <a:ea typeface="맑은 고딕" panose="020B0503020000020004" pitchFamily="50" charset="-127"/>
            </a:endParaRPr>
          </a:p>
          <a:p>
            <a:pPr lvl="1">
              <a:spcBef>
                <a:spcPct val="20000"/>
              </a:spcBef>
              <a:buClr>
                <a:srgbClr val="60B5CC"/>
              </a:buClr>
              <a:buSzPct val="90000"/>
            </a:pP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endParaRPr lang="en-US" altLang="ko-KR" sz="2200" dirty="0">
              <a:solidFill>
                <a:prstClr val="black"/>
              </a:solidFill>
              <a:latin typeface="맑은 고딕" panose="020B0503020000020004" pitchFamily="50" charset="-127"/>
              <a:ea typeface="맑은 고딕" panose="020B0503020000020004" pitchFamily="50" charset="-127"/>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3212976"/>
            <a:ext cx="6581775" cy="44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 name="표 1"/>
          <p:cNvGraphicFramePr>
            <a:graphicFrameLocks noGrp="1"/>
          </p:cNvGraphicFramePr>
          <p:nvPr>
            <p:extLst>
              <p:ext uri="{D42A27DB-BD31-4B8C-83A1-F6EECF244321}">
                <p14:modId xmlns:p14="http://schemas.microsoft.com/office/powerpoint/2010/main" val="4168950423"/>
              </p:ext>
            </p:extLst>
          </p:nvPr>
        </p:nvGraphicFramePr>
        <p:xfrm>
          <a:off x="1593665" y="4797152"/>
          <a:ext cx="6096000" cy="111252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US" dirty="0" smtClean="0"/>
                        <a:t>Eutrophic</a:t>
                      </a:r>
                      <a:endParaRPr lang="en-US" dirty="0"/>
                    </a:p>
                  </a:txBody>
                  <a:tcPr/>
                </a:tc>
                <a:tc>
                  <a:txBody>
                    <a:bodyPr/>
                    <a:lstStyle/>
                    <a:p>
                      <a:r>
                        <a:rPr lang="en-US" dirty="0" err="1" smtClean="0"/>
                        <a:t>Mesotrophic</a:t>
                      </a:r>
                      <a:endParaRPr lang="en-US" dirty="0"/>
                    </a:p>
                  </a:txBody>
                  <a:tcPr/>
                </a:tc>
                <a:tc>
                  <a:txBody>
                    <a:bodyPr/>
                    <a:lstStyle/>
                    <a:p>
                      <a:r>
                        <a:rPr lang="en-US" dirty="0" smtClean="0"/>
                        <a:t>Oligotrophic</a:t>
                      </a:r>
                      <a:endParaRPr lang="en-US" dirty="0"/>
                    </a:p>
                  </a:txBody>
                  <a:tcPr/>
                </a:tc>
              </a:tr>
              <a:tr h="370840">
                <a:tc>
                  <a:txBody>
                    <a:bodyPr/>
                    <a:lstStyle/>
                    <a:p>
                      <a:r>
                        <a:rPr lang="en-US" dirty="0" smtClean="0"/>
                        <a:t>nC</a:t>
                      </a:r>
                      <a:r>
                        <a:rPr lang="en-US" baseline="-25000" dirty="0" smtClean="0"/>
                        <a:t>17</a:t>
                      </a:r>
                      <a:endParaRPr lang="en-US" baseline="-25000" dirty="0"/>
                    </a:p>
                  </a:txBody>
                  <a:tcPr/>
                </a:tc>
                <a:tc>
                  <a:txBody>
                    <a:bodyPr/>
                    <a:lstStyle/>
                    <a:p>
                      <a:r>
                        <a:rPr lang="en-US" dirty="0" smtClean="0"/>
                        <a:t>nC</a:t>
                      </a:r>
                      <a:r>
                        <a:rPr lang="en-US" baseline="-25000" dirty="0" smtClean="0"/>
                        <a:t>17</a:t>
                      </a:r>
                      <a:r>
                        <a:rPr lang="en-US" dirty="0" smtClean="0"/>
                        <a:t>, nC</a:t>
                      </a:r>
                      <a:r>
                        <a:rPr lang="en-US" baseline="-25000" dirty="0" smtClean="0"/>
                        <a:t>24-31</a:t>
                      </a:r>
                      <a:endParaRPr lang="en-US" baseline="-25000" dirty="0"/>
                    </a:p>
                  </a:txBody>
                  <a:tcPr/>
                </a:tc>
                <a:tc>
                  <a:txBody>
                    <a:bodyPr/>
                    <a:lstStyle/>
                    <a:p>
                      <a:r>
                        <a:rPr lang="en-US" dirty="0" smtClean="0"/>
                        <a:t>nC</a:t>
                      </a:r>
                      <a:r>
                        <a:rPr lang="en-US" baseline="-25000" dirty="0" smtClean="0"/>
                        <a:t>27</a:t>
                      </a:r>
                      <a:r>
                        <a:rPr lang="en-US" dirty="0" smtClean="0"/>
                        <a:t>-C</a:t>
                      </a:r>
                      <a:r>
                        <a:rPr lang="en-US" baseline="-25000" dirty="0" smtClean="0"/>
                        <a:t>31</a:t>
                      </a:r>
                      <a:endParaRPr lang="en-US" baseline="-25000" dirty="0"/>
                    </a:p>
                  </a:txBody>
                  <a:tcPr/>
                </a:tc>
              </a:tr>
              <a:tr h="370840">
                <a:tc>
                  <a:txBody>
                    <a:bodyPr/>
                    <a:lstStyle/>
                    <a:p>
                      <a:r>
                        <a:rPr lang="en-US" dirty="0" smtClean="0"/>
                        <a:t>CPI=2-4</a:t>
                      </a:r>
                      <a:endParaRPr lang="en-US" dirty="0"/>
                    </a:p>
                  </a:txBody>
                  <a:tcPr/>
                </a:tc>
                <a:tc>
                  <a:txBody>
                    <a:bodyPr/>
                    <a:lstStyle/>
                    <a:p>
                      <a:r>
                        <a:rPr lang="en-US" dirty="0" smtClean="0"/>
                        <a:t>CPI=2-5,6</a:t>
                      </a:r>
                      <a:endParaRPr lang="en-US" dirty="0"/>
                    </a:p>
                  </a:txBody>
                  <a:tcPr/>
                </a:tc>
                <a:tc>
                  <a:txBody>
                    <a:bodyPr/>
                    <a:lstStyle/>
                    <a:p>
                      <a:r>
                        <a:rPr lang="en-US" dirty="0" smtClean="0"/>
                        <a:t>CPI=5±</a:t>
                      </a:r>
                      <a:endParaRPr lang="en-US" dirty="0"/>
                    </a:p>
                  </a:txBody>
                  <a:tcPr/>
                </a:tc>
              </a:tr>
            </a:tbl>
          </a:graphicData>
        </a:graphic>
      </p:graphicFrame>
    </p:spTree>
    <p:extLst>
      <p:ext uri="{BB962C8B-B14F-4D97-AF65-F5344CB8AC3E}">
        <p14:creationId xmlns:p14="http://schemas.microsoft.com/office/powerpoint/2010/main" val="2330720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06515" y="908720"/>
            <a:ext cx="8136904" cy="3551742"/>
          </a:xfrm>
          <a:prstGeom prst="rect">
            <a:avLst/>
          </a:prstGeom>
        </p:spPr>
        <p:txBody>
          <a:bodyPr wrap="square">
            <a:spAutoFit/>
          </a:bodyPr>
          <a:lstStyle/>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 Composition of OM in sediments determined by **</a:t>
            </a:r>
          </a:p>
          <a:p>
            <a:pPr marL="1188720" lvl="2" indent="-274320">
              <a:spcBef>
                <a:spcPct val="20000"/>
              </a:spcBef>
              <a:buClr>
                <a:schemeClr val="accent3"/>
              </a:buClr>
              <a:buSzPct val="90000"/>
              <a:buFont typeface="Wingdings"/>
              <a:buChar char=""/>
            </a:pPr>
            <a:r>
              <a:rPr lang="en-US" altLang="ko-KR" sz="2400" dirty="0" smtClean="0">
                <a:solidFill>
                  <a:prstClr val="black"/>
                </a:solidFill>
                <a:latin typeface="맑은 고딕" panose="020B0503020000020004" pitchFamily="50" charset="-127"/>
                <a:ea typeface="맑은 고딕" panose="020B0503020000020004" pitchFamily="50" charset="-127"/>
              </a:rPr>
              <a:t>Influx of </a:t>
            </a:r>
            <a:r>
              <a:rPr lang="en-US" altLang="ko-KR" sz="2400" dirty="0" err="1" smtClean="0">
                <a:solidFill>
                  <a:prstClr val="black"/>
                </a:solidFill>
                <a:latin typeface="맑은 고딕" panose="020B0503020000020004" pitchFamily="50" charset="-127"/>
                <a:ea typeface="맑은 고딕" panose="020B0503020000020004" pitchFamily="50" charset="-127"/>
              </a:rPr>
              <a:t>allochthonous</a:t>
            </a:r>
            <a:r>
              <a:rPr lang="en-US" altLang="ko-KR" sz="2400" dirty="0" smtClean="0">
                <a:solidFill>
                  <a:prstClr val="black"/>
                </a:solidFill>
                <a:latin typeface="맑은 고딕" panose="020B0503020000020004" pitchFamily="50" charset="-127"/>
                <a:ea typeface="맑은 고딕" panose="020B0503020000020004" pitchFamily="50" charset="-127"/>
              </a:rPr>
              <a:t> OM </a:t>
            </a:r>
          </a:p>
          <a:p>
            <a:pPr marL="1188720" lvl="2" indent="-274320">
              <a:spcBef>
                <a:spcPct val="20000"/>
              </a:spcBef>
              <a:buClr>
                <a:schemeClr val="accent3"/>
              </a:buClr>
              <a:buSzPct val="90000"/>
              <a:buFont typeface="Wingdings"/>
              <a:buChar char=""/>
            </a:pPr>
            <a:r>
              <a:rPr lang="en-US" altLang="ko-KR" sz="2400" dirty="0">
                <a:solidFill>
                  <a:prstClr val="black"/>
                </a:solidFill>
                <a:latin typeface="맑은 고딕" panose="020B0503020000020004" pitchFamily="50" charset="-127"/>
                <a:ea typeface="맑은 고딕" panose="020B0503020000020004" pitchFamily="50" charset="-127"/>
              </a:rPr>
              <a:t>A</a:t>
            </a:r>
            <a:r>
              <a:rPr lang="en-US" altLang="ko-KR" sz="2400" dirty="0" smtClean="0">
                <a:solidFill>
                  <a:prstClr val="black"/>
                </a:solidFill>
                <a:latin typeface="맑은 고딕" panose="020B0503020000020004" pitchFamily="50" charset="-127"/>
                <a:ea typeface="맑은 고딕" panose="020B0503020000020004" pitchFamily="50" charset="-127"/>
              </a:rPr>
              <a:t>utochthonous </a:t>
            </a:r>
            <a:r>
              <a:rPr lang="en-US" altLang="ko-KR" sz="2400" dirty="0" err="1" smtClean="0">
                <a:solidFill>
                  <a:prstClr val="black"/>
                </a:solidFill>
                <a:latin typeface="맑은 고딕" panose="020B0503020000020004" pitchFamily="50" charset="-127"/>
                <a:ea typeface="맑은 고딕" panose="020B0503020000020004" pitchFamily="50" charset="-127"/>
              </a:rPr>
              <a:t>produdction</a:t>
            </a:r>
            <a:endParaRPr lang="en-US" altLang="ko-KR" sz="2400" baseline="-25000" dirty="0" smtClean="0">
              <a:solidFill>
                <a:prstClr val="black"/>
              </a:solidFill>
              <a:latin typeface="맑은 고딕" panose="020B0503020000020004" pitchFamily="50" charset="-127"/>
              <a:ea typeface="맑은 고딕" panose="020B0503020000020004" pitchFamily="50" charset="-127"/>
            </a:endParaRPr>
          </a:p>
          <a:p>
            <a:pPr marL="1188720" lvl="2" indent="-274320">
              <a:spcBef>
                <a:spcPct val="20000"/>
              </a:spcBef>
              <a:buClr>
                <a:schemeClr val="accent3"/>
              </a:buClr>
              <a:buSzPct val="90000"/>
              <a:buFont typeface="Wingdings"/>
              <a:buChar char=""/>
            </a:pPr>
            <a:r>
              <a:rPr lang="en-US" altLang="ko-KR" sz="2400" dirty="0" err="1" smtClean="0">
                <a:solidFill>
                  <a:prstClr val="black"/>
                </a:solidFill>
                <a:latin typeface="맑은 고딕" panose="020B0503020000020004" pitchFamily="50" charset="-127"/>
                <a:ea typeface="맑은 고딕" panose="020B0503020000020004" pitchFamily="50" charset="-127"/>
              </a:rPr>
              <a:t>Diagenesis</a:t>
            </a:r>
            <a:r>
              <a:rPr lang="en-US" altLang="ko-KR" sz="2400" dirty="0" smtClean="0">
                <a:solidFill>
                  <a:prstClr val="black"/>
                </a:solidFill>
                <a:latin typeface="맑은 고딕" panose="020B0503020000020004" pitchFamily="50" charset="-127"/>
                <a:ea typeface="맑은 고딕" panose="020B0503020000020004" pitchFamily="50" charset="-127"/>
              </a:rPr>
              <a:t> (thermal, biological influence)</a:t>
            </a:r>
          </a:p>
          <a:p>
            <a:pPr marL="1188720" lvl="2" indent="-274320">
              <a:spcBef>
                <a:spcPct val="20000"/>
              </a:spcBef>
              <a:buClr>
                <a:schemeClr val="accent3"/>
              </a:buClr>
              <a:buSzPct val="90000"/>
              <a:buFont typeface="Wingdings"/>
              <a:buChar char=""/>
            </a:pPr>
            <a:r>
              <a:rPr lang="en-US" altLang="ko-KR" sz="2400" dirty="0" smtClean="0">
                <a:solidFill>
                  <a:prstClr val="black"/>
                </a:solidFill>
                <a:latin typeface="맑은 고딕" panose="020B0503020000020004" pitchFamily="50" charset="-127"/>
                <a:ea typeface="맑은 고딕" panose="020B0503020000020004" pitchFamily="50" charset="-127"/>
              </a:rPr>
              <a:t>Preservation (some shows selectivity)</a:t>
            </a:r>
            <a:endParaRPr lang="en-US" altLang="ko-KR" sz="2400" dirty="0">
              <a:solidFill>
                <a:prstClr val="black"/>
              </a:solidFill>
              <a:latin typeface="맑은 고딕" panose="020B0503020000020004" pitchFamily="50" charset="-127"/>
              <a:ea typeface="맑은 고딕" panose="020B0503020000020004" pitchFamily="50" charset="-127"/>
            </a:endParaRPr>
          </a:p>
          <a:p>
            <a:pPr lvl="1">
              <a:spcBef>
                <a:spcPct val="20000"/>
              </a:spcBef>
              <a:buClr>
                <a:srgbClr val="60B5CC"/>
              </a:buClr>
              <a:buSzPct val="90000"/>
            </a:pP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endParaRPr lang="en-US" altLang="ko-KR" sz="2200" dirty="0">
              <a:solidFill>
                <a:prstClr val="black"/>
              </a:solidFill>
              <a:latin typeface="맑은 고딕" panose="020B0503020000020004" pitchFamily="50" charset="-127"/>
              <a:ea typeface="맑은 고딕" panose="020B0503020000020004" pitchFamily="50" charset="-127"/>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3645024"/>
            <a:ext cx="4976395" cy="27738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직사각형 2"/>
          <p:cNvSpPr/>
          <p:nvPr/>
        </p:nvSpPr>
        <p:spPr>
          <a:xfrm>
            <a:off x="1547664" y="6418842"/>
            <a:ext cx="6552728" cy="276999"/>
          </a:xfrm>
          <a:prstGeom prst="rect">
            <a:avLst/>
          </a:prstGeom>
        </p:spPr>
        <p:txBody>
          <a:bodyPr wrap="square">
            <a:spAutoFit/>
          </a:bodyPr>
          <a:lstStyle/>
          <a:p>
            <a:r>
              <a:rPr lang="en-US" sz="1200" dirty="0"/>
              <a:t>http://www.scielo.org.mx/scielo.php?pid=S1026-87742012000300015&amp;script=sci_arttext</a:t>
            </a:r>
          </a:p>
        </p:txBody>
      </p:sp>
    </p:spTree>
    <p:extLst>
      <p:ext uri="{BB962C8B-B14F-4D97-AF65-F5344CB8AC3E}">
        <p14:creationId xmlns:p14="http://schemas.microsoft.com/office/powerpoint/2010/main" val="2069961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06515" y="908720"/>
            <a:ext cx="8136904" cy="2191369"/>
          </a:xfrm>
          <a:prstGeom prst="rect">
            <a:avLst/>
          </a:prstGeom>
        </p:spPr>
        <p:txBody>
          <a:bodyPr wrap="square">
            <a:spAutoFit/>
          </a:bodyPr>
          <a:lstStyle/>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 </a:t>
            </a:r>
            <a:r>
              <a:rPr lang="en-US" altLang="ko-KR" sz="2600" dirty="0" err="1" smtClean="0">
                <a:solidFill>
                  <a:prstClr val="black"/>
                </a:solidFill>
                <a:latin typeface="맑은 고딕" panose="020B0503020000020004" pitchFamily="50" charset="-127"/>
                <a:ea typeface="맑은 고딕" panose="020B0503020000020004" pitchFamily="50" charset="-127"/>
              </a:rPr>
              <a:t>Pristane</a:t>
            </a:r>
            <a:r>
              <a:rPr lang="en-US" altLang="ko-KR" sz="2600" dirty="0" smtClean="0">
                <a:solidFill>
                  <a:prstClr val="black"/>
                </a:solidFill>
                <a:latin typeface="맑은 고딕" panose="020B0503020000020004" pitchFamily="50" charset="-127"/>
                <a:ea typeface="맑은 고딕" panose="020B0503020000020004" pitchFamily="50" charset="-127"/>
              </a:rPr>
              <a:t>/</a:t>
            </a:r>
            <a:r>
              <a:rPr lang="en-US" altLang="ko-KR" sz="2600" dirty="0" err="1" smtClean="0">
                <a:solidFill>
                  <a:prstClr val="black"/>
                </a:solidFill>
                <a:latin typeface="맑은 고딕" panose="020B0503020000020004" pitchFamily="50" charset="-127"/>
                <a:ea typeface="맑은 고딕" panose="020B0503020000020004" pitchFamily="50" charset="-127"/>
              </a:rPr>
              <a:t>phytane</a:t>
            </a:r>
            <a:r>
              <a:rPr lang="en-US" altLang="ko-KR" sz="2600" dirty="0" smtClean="0">
                <a:solidFill>
                  <a:prstClr val="black"/>
                </a:solidFill>
                <a:latin typeface="맑은 고딕" panose="020B0503020000020004" pitchFamily="50" charset="-127"/>
                <a:ea typeface="맑은 고딕" panose="020B0503020000020004" pitchFamily="50" charset="-127"/>
              </a:rPr>
              <a:t> ratio **</a:t>
            </a:r>
          </a:p>
          <a:p>
            <a:pPr marL="1188720" lvl="2" indent="-274320">
              <a:spcBef>
                <a:spcPct val="20000"/>
              </a:spcBef>
              <a:buClr>
                <a:schemeClr val="accent3"/>
              </a:buClr>
              <a:buSzPct val="90000"/>
              <a:buFont typeface="Wingdings"/>
              <a:buChar char=""/>
            </a:pPr>
            <a:r>
              <a:rPr lang="en-US" altLang="ko-KR" sz="2400" dirty="0" smtClean="0">
                <a:solidFill>
                  <a:prstClr val="black"/>
                </a:solidFill>
                <a:latin typeface="맑은 고딕" panose="020B0503020000020004" pitchFamily="50" charset="-127"/>
                <a:ea typeface="맑은 고딕" panose="020B0503020000020004" pitchFamily="50" charset="-127"/>
              </a:rPr>
              <a:t>biomarker </a:t>
            </a:r>
            <a:r>
              <a:rPr lang="en-US" altLang="ko-KR" sz="2400" dirty="0">
                <a:solidFill>
                  <a:prstClr val="black"/>
                </a:solidFill>
                <a:latin typeface="맑은 고딕" panose="020B0503020000020004" pitchFamily="50" charset="-127"/>
                <a:ea typeface="맑은 고딕" panose="020B0503020000020004" pitchFamily="50" charset="-127"/>
              </a:rPr>
              <a:t>parameter for the assessment of redox conditions during sediment accumulation </a:t>
            </a:r>
            <a:endParaRPr lang="en-US" altLang="ko-KR" sz="2400" dirty="0" smtClean="0">
              <a:solidFill>
                <a:prstClr val="black"/>
              </a:solidFill>
              <a:latin typeface="맑은 고딕" panose="020B0503020000020004" pitchFamily="50" charset="-127"/>
              <a:ea typeface="맑은 고딕" panose="020B0503020000020004" pitchFamily="50" charset="-127"/>
            </a:endParaRPr>
          </a:p>
          <a:p>
            <a:pPr lvl="1">
              <a:spcBef>
                <a:spcPct val="20000"/>
              </a:spcBef>
              <a:buClr>
                <a:srgbClr val="60B5CC"/>
              </a:buClr>
              <a:buSzPct val="90000"/>
            </a:pP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endParaRPr lang="en-US" altLang="ko-KR" sz="2200" dirty="0">
              <a:solidFill>
                <a:prstClr val="black"/>
              </a:solidFill>
              <a:latin typeface="맑은 고딕" panose="020B0503020000020004" pitchFamily="50" charset="-127"/>
              <a:ea typeface="맑은 고딕" panose="020B0503020000020004" pitchFamily="50" charset="-127"/>
            </a:endParaRPr>
          </a:p>
        </p:txBody>
      </p:sp>
      <p:sp>
        <p:nvSpPr>
          <p:cNvPr id="3" name="직사각형 2"/>
          <p:cNvSpPr/>
          <p:nvPr/>
        </p:nvSpPr>
        <p:spPr>
          <a:xfrm>
            <a:off x="1547664" y="6418842"/>
            <a:ext cx="6552728" cy="276999"/>
          </a:xfrm>
          <a:prstGeom prst="rect">
            <a:avLst/>
          </a:prstGeom>
        </p:spPr>
        <p:txBody>
          <a:bodyPr wrap="square">
            <a:spAutoFit/>
          </a:bodyPr>
          <a:lstStyle/>
          <a:p>
            <a:r>
              <a:rPr lang="en-US" sz="1200" dirty="0"/>
              <a:t>http://www.igiltd.com/ig.NET%20Sample%20Pages/264.html</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3191" y="2276872"/>
            <a:ext cx="5177041" cy="34168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직사각형 3"/>
          <p:cNvSpPr/>
          <p:nvPr/>
        </p:nvSpPr>
        <p:spPr>
          <a:xfrm>
            <a:off x="1592796" y="5661248"/>
            <a:ext cx="6462464" cy="646331"/>
          </a:xfrm>
          <a:prstGeom prst="rect">
            <a:avLst/>
          </a:prstGeom>
        </p:spPr>
        <p:txBody>
          <a:bodyPr wrap="square">
            <a:spAutoFit/>
          </a:bodyPr>
          <a:lstStyle/>
          <a:p>
            <a:pPr latinLnBrk="0"/>
            <a:r>
              <a:rPr lang="en-US" sz="1200" dirty="0"/>
              <a:t>The ratios of </a:t>
            </a:r>
            <a:r>
              <a:rPr lang="en-US" sz="1200" dirty="0" err="1"/>
              <a:t>phytanic</a:t>
            </a:r>
            <a:r>
              <a:rPr lang="en-US" sz="1200" dirty="0"/>
              <a:t> acid to </a:t>
            </a:r>
            <a:r>
              <a:rPr lang="en-US" sz="1200" dirty="0" err="1"/>
              <a:t>phytol</a:t>
            </a:r>
            <a:r>
              <a:rPr lang="en-US" sz="1200" dirty="0"/>
              <a:t> (plus </a:t>
            </a:r>
            <a:r>
              <a:rPr lang="en-US" sz="1200" dirty="0" err="1"/>
              <a:t>dihydrophytol</a:t>
            </a:r>
            <a:r>
              <a:rPr lang="en-US" sz="1200" dirty="0"/>
              <a:t>) in Dead Sea sediments were 4.7 and 5.5 in two oxidizing environments and 1.1 and 3.4 in two reducing environments (</a:t>
            </a:r>
            <a:r>
              <a:rPr lang="en-US" sz="1200" dirty="0" err="1"/>
              <a:t>Nissenbaum</a:t>
            </a:r>
            <a:r>
              <a:rPr lang="en-US" sz="1200" dirty="0"/>
              <a:t>, A. , </a:t>
            </a:r>
            <a:r>
              <a:rPr lang="en-US" sz="1200" dirty="0" err="1"/>
              <a:t>Baedecker</a:t>
            </a:r>
            <a:r>
              <a:rPr lang="en-US" sz="1200" dirty="0"/>
              <a:t>, M. J. , and Kaplan, I. R. , </a:t>
            </a:r>
            <a:r>
              <a:rPr lang="en-US" sz="1200" dirty="0" err="1"/>
              <a:t>Geochim</a:t>
            </a:r>
            <a:r>
              <a:rPr lang="en-US" sz="1200" dirty="0"/>
              <a:t>. </a:t>
            </a:r>
            <a:r>
              <a:rPr lang="en-US" sz="1200" dirty="0" err="1"/>
              <a:t>Cosmochim</a:t>
            </a:r>
            <a:r>
              <a:rPr lang="en-US" sz="1200" dirty="0"/>
              <a:t>. </a:t>
            </a:r>
            <a:r>
              <a:rPr lang="en-US" sz="1200" dirty="0" err="1"/>
              <a:t>Acta</a:t>
            </a:r>
            <a:r>
              <a:rPr lang="en-US" sz="1200" dirty="0"/>
              <a:t>, 36, 709 (1972). </a:t>
            </a:r>
          </a:p>
        </p:txBody>
      </p:sp>
    </p:spTree>
    <p:extLst>
      <p:ext uri="{BB962C8B-B14F-4D97-AF65-F5344CB8AC3E}">
        <p14:creationId xmlns:p14="http://schemas.microsoft.com/office/powerpoint/2010/main" val="12010293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06515" y="908720"/>
            <a:ext cx="8136904" cy="2265236"/>
          </a:xfrm>
          <a:prstGeom prst="rect">
            <a:avLst/>
          </a:prstGeom>
        </p:spPr>
        <p:txBody>
          <a:bodyPr wrap="square">
            <a:spAutoFit/>
          </a:bodyPr>
          <a:lstStyle/>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Fatty acids</a:t>
            </a:r>
          </a:p>
          <a:p>
            <a:pPr marL="1188720" lvl="2" indent="-274320">
              <a:spcBef>
                <a:spcPct val="20000"/>
              </a:spcBef>
              <a:buClr>
                <a:schemeClr val="accent3"/>
              </a:buClr>
              <a:buSzPct val="90000"/>
              <a:buFont typeface="Wingdings"/>
              <a:buChar char=""/>
            </a:pPr>
            <a:r>
              <a:rPr lang="en-US" altLang="ko-KR" sz="2400" dirty="0" smtClean="0">
                <a:solidFill>
                  <a:prstClr val="black"/>
                </a:solidFill>
                <a:latin typeface="맑은 고딕" panose="020B0503020000020004" pitchFamily="50" charset="-127"/>
                <a:ea typeface="맑은 고딕" panose="020B0503020000020004" pitchFamily="50" charset="-127"/>
              </a:rPr>
              <a:t>R-COOH</a:t>
            </a:r>
          </a:p>
          <a:p>
            <a:pPr marL="1188720" lvl="2" indent="-274320">
              <a:spcBef>
                <a:spcPct val="20000"/>
              </a:spcBef>
              <a:buClr>
                <a:schemeClr val="accent3"/>
              </a:buClr>
              <a:buSzPct val="90000"/>
              <a:buFont typeface="Wingdings"/>
              <a:buChar char=""/>
            </a:pPr>
            <a:r>
              <a:rPr lang="en-US" altLang="ko-KR" sz="2400" dirty="0" smtClean="0">
                <a:solidFill>
                  <a:prstClr val="black"/>
                </a:solidFill>
                <a:latin typeface="맑은 고딕" panose="020B0503020000020004" pitchFamily="50" charset="-127"/>
                <a:ea typeface="맑은 고딕" panose="020B0503020000020004" pitchFamily="50" charset="-127"/>
              </a:rPr>
              <a:t>R: higher plant &gt; C</a:t>
            </a:r>
            <a:r>
              <a:rPr lang="en-US" altLang="ko-KR" sz="2400" baseline="-25000" dirty="0" smtClean="0">
                <a:solidFill>
                  <a:prstClr val="black"/>
                </a:solidFill>
                <a:latin typeface="맑은 고딕" panose="020B0503020000020004" pitchFamily="50" charset="-127"/>
                <a:ea typeface="맑은 고딕" panose="020B0503020000020004" pitchFamily="50" charset="-127"/>
              </a:rPr>
              <a:t>20</a:t>
            </a:r>
            <a:r>
              <a:rPr lang="en-US" altLang="ko-KR" sz="2400" dirty="0" smtClean="0">
                <a:solidFill>
                  <a:prstClr val="black"/>
                </a:solidFill>
                <a:latin typeface="맑은 고딕" panose="020B0503020000020004" pitchFamily="50" charset="-127"/>
                <a:ea typeface="맑은 고딕" panose="020B0503020000020004" pitchFamily="50" charset="-127"/>
              </a:rPr>
              <a:t>, bacteria, plankton C</a:t>
            </a:r>
            <a:r>
              <a:rPr lang="en-US" altLang="ko-KR" sz="2400" baseline="-25000" dirty="0" smtClean="0">
                <a:solidFill>
                  <a:prstClr val="black"/>
                </a:solidFill>
                <a:latin typeface="맑은 고딕" panose="020B0503020000020004" pitchFamily="50" charset="-127"/>
                <a:ea typeface="맑은 고딕" panose="020B0503020000020004" pitchFamily="50" charset="-127"/>
              </a:rPr>
              <a:t>12-22</a:t>
            </a:r>
            <a:endParaRPr lang="en-US" altLang="ko-KR" sz="2400" baseline="-25000" dirty="0" smtClean="0">
              <a:solidFill>
                <a:prstClr val="black"/>
              </a:solidFill>
              <a:latin typeface="맑은 고딕" panose="020B0503020000020004" pitchFamily="50" charset="-127"/>
              <a:ea typeface="맑은 고딕" panose="020B0503020000020004" pitchFamily="50" charset="-127"/>
            </a:endParaRPr>
          </a:p>
          <a:p>
            <a:pPr lvl="1">
              <a:spcBef>
                <a:spcPct val="20000"/>
              </a:spcBef>
              <a:buClr>
                <a:srgbClr val="60B5CC"/>
              </a:buClr>
              <a:buSzPct val="90000"/>
            </a:pP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endParaRPr lang="en-US" altLang="ko-KR" sz="2200" dirty="0">
              <a:solidFill>
                <a:prstClr val="black"/>
              </a:solidFill>
              <a:latin typeface="맑은 고딕" panose="020B0503020000020004" pitchFamily="50" charset="-127"/>
              <a:ea typeface="맑은 고딕" panose="020B0503020000020004" pitchFamily="50" charset="-127"/>
            </a:endParaRPr>
          </a:p>
        </p:txBody>
      </p:sp>
      <p:pic>
        <p:nvPicPr>
          <p:cNvPr id="1028" name="Picture 4" descr="http://courses.washington.edu/conj/membrane/fattyaci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3675" y="2636912"/>
            <a:ext cx="4286250" cy="3048000"/>
          </a:xfrm>
          <a:prstGeom prst="rect">
            <a:avLst/>
          </a:prstGeom>
          <a:noFill/>
          <a:extLst>
            <a:ext uri="{909E8E84-426E-40DD-AFC4-6F175D3DCCD1}">
              <a14:hiddenFill xmlns:a14="http://schemas.microsoft.com/office/drawing/2010/main">
                <a:solidFill>
                  <a:srgbClr val="FFFFFF"/>
                </a:solidFill>
              </a14:hiddenFill>
            </a:ext>
          </a:extLst>
        </p:spPr>
      </p:pic>
      <p:sp>
        <p:nvSpPr>
          <p:cNvPr id="2" name="직사각형 1"/>
          <p:cNvSpPr/>
          <p:nvPr/>
        </p:nvSpPr>
        <p:spPr>
          <a:xfrm>
            <a:off x="2283675" y="5949280"/>
            <a:ext cx="4572000" cy="276999"/>
          </a:xfrm>
          <a:prstGeom prst="rect">
            <a:avLst/>
          </a:prstGeom>
        </p:spPr>
        <p:txBody>
          <a:bodyPr>
            <a:spAutoFit/>
          </a:bodyPr>
          <a:lstStyle/>
          <a:p>
            <a:r>
              <a:rPr lang="en-US" sz="1200" dirty="0"/>
              <a:t>http://courses.washington.edu/conj/membrane/fattyacids.htm</a:t>
            </a:r>
          </a:p>
        </p:txBody>
      </p:sp>
    </p:spTree>
    <p:extLst>
      <p:ext uri="{BB962C8B-B14F-4D97-AF65-F5344CB8AC3E}">
        <p14:creationId xmlns:p14="http://schemas.microsoft.com/office/powerpoint/2010/main" val="3278579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표 1"/>
          <p:cNvGraphicFramePr>
            <a:graphicFrameLocks noGrp="1"/>
          </p:cNvGraphicFramePr>
          <p:nvPr>
            <p:extLst>
              <p:ext uri="{D42A27DB-BD31-4B8C-83A1-F6EECF244321}">
                <p14:modId xmlns:p14="http://schemas.microsoft.com/office/powerpoint/2010/main" val="3547979612"/>
              </p:ext>
            </p:extLst>
          </p:nvPr>
        </p:nvGraphicFramePr>
        <p:xfrm>
          <a:off x="899591" y="908719"/>
          <a:ext cx="7128790" cy="5544620"/>
        </p:xfrm>
        <a:graphic>
          <a:graphicData uri="http://schemas.openxmlformats.org/drawingml/2006/table">
            <a:tbl>
              <a:tblPr/>
              <a:tblGrid>
                <a:gridCol w="1368150"/>
                <a:gridCol w="3096347"/>
                <a:gridCol w="1368152"/>
                <a:gridCol w="648072"/>
                <a:gridCol w="648069"/>
              </a:tblGrid>
              <a:tr h="221261">
                <a:tc>
                  <a:txBody>
                    <a:bodyPr/>
                    <a:lstStyle/>
                    <a:p>
                      <a:r>
                        <a:rPr lang="en-US" sz="1000"/>
                        <a:t>Common name</a:t>
                      </a:r>
                    </a:p>
                  </a:txBody>
                  <a:tcPr marL="26284" marR="26284" marT="13142" marB="13142" anchor="ctr">
                    <a:lnL>
                      <a:noFill/>
                    </a:lnL>
                    <a:lnR>
                      <a:noFill/>
                    </a:lnR>
                    <a:lnT>
                      <a:noFill/>
                    </a:lnT>
                    <a:lnB>
                      <a:noFill/>
                    </a:lnB>
                  </a:tcPr>
                </a:tc>
                <a:tc>
                  <a:txBody>
                    <a:bodyPr/>
                    <a:lstStyle/>
                    <a:p>
                      <a:r>
                        <a:rPr lang="en-US" sz="1000"/>
                        <a:t>Chemical structure</a:t>
                      </a:r>
                    </a:p>
                  </a:txBody>
                  <a:tcPr marL="26284" marR="26284" marT="13142" marB="13142" anchor="ctr">
                    <a:lnL>
                      <a:noFill/>
                    </a:lnL>
                    <a:lnR>
                      <a:noFill/>
                    </a:lnR>
                    <a:lnT>
                      <a:noFill/>
                    </a:lnT>
                    <a:lnB>
                      <a:noFill/>
                    </a:lnB>
                  </a:tcPr>
                </a:tc>
                <a:tc>
                  <a:txBody>
                    <a:bodyPr/>
                    <a:lstStyle/>
                    <a:p>
                      <a:r>
                        <a:rPr lang="el-GR" sz="1000"/>
                        <a:t>Δ</a:t>
                      </a:r>
                      <a:r>
                        <a:rPr lang="en-US" sz="1000" i="1" baseline="30000"/>
                        <a:t>x</a:t>
                      </a:r>
                      <a:endParaRPr lang="en-US" sz="1000"/>
                    </a:p>
                  </a:txBody>
                  <a:tcPr marL="26284" marR="26284" marT="13142" marB="13142" anchor="ctr">
                    <a:lnL>
                      <a:noFill/>
                    </a:lnL>
                    <a:lnR>
                      <a:noFill/>
                    </a:lnR>
                    <a:lnT>
                      <a:noFill/>
                    </a:lnT>
                    <a:lnB>
                      <a:noFill/>
                    </a:lnB>
                  </a:tcPr>
                </a:tc>
                <a:tc>
                  <a:txBody>
                    <a:bodyPr/>
                    <a:lstStyle/>
                    <a:p>
                      <a:r>
                        <a:rPr lang="en-US" sz="1000" i="1"/>
                        <a:t>C</a:t>
                      </a:r>
                      <a:r>
                        <a:rPr lang="en-US" sz="1000"/>
                        <a:t>:</a:t>
                      </a:r>
                      <a:r>
                        <a:rPr lang="en-US" sz="1000" i="1"/>
                        <a:t>D</a:t>
                      </a:r>
                      <a:endParaRPr lang="en-US" sz="1000"/>
                    </a:p>
                  </a:txBody>
                  <a:tcPr marL="26284" marR="26284" marT="13142" marB="13142" anchor="ctr">
                    <a:lnL>
                      <a:noFill/>
                    </a:lnL>
                    <a:lnR>
                      <a:noFill/>
                    </a:lnR>
                    <a:lnT>
                      <a:noFill/>
                    </a:lnT>
                    <a:lnB>
                      <a:noFill/>
                    </a:lnB>
                  </a:tcPr>
                </a:tc>
                <a:tc>
                  <a:txBody>
                    <a:bodyPr/>
                    <a:lstStyle/>
                    <a:p>
                      <a:r>
                        <a:rPr lang="en-US" sz="1000" i="1"/>
                        <a:t>n</a:t>
                      </a:r>
                      <a:r>
                        <a:rPr lang="en-US" sz="1000"/>
                        <a:t>−</a:t>
                      </a:r>
                      <a:r>
                        <a:rPr lang="en-US" sz="1000" i="1"/>
                        <a:t>x</a:t>
                      </a:r>
                      <a:endParaRPr lang="en-US" sz="1000"/>
                    </a:p>
                  </a:txBody>
                  <a:tcPr marL="26284" marR="26284" marT="13142" marB="13142" anchor="ctr">
                    <a:lnL>
                      <a:noFill/>
                    </a:lnL>
                    <a:lnR>
                      <a:noFill/>
                    </a:lnR>
                    <a:lnT>
                      <a:noFill/>
                    </a:lnT>
                    <a:lnB>
                      <a:noFill/>
                    </a:lnB>
                  </a:tcPr>
                </a:tc>
              </a:tr>
              <a:tr h="316086">
                <a:tc>
                  <a:txBody>
                    <a:bodyPr/>
                    <a:lstStyle/>
                    <a:p>
                      <a:r>
                        <a:rPr lang="en-US" sz="1000">
                          <a:hlinkClick r:id="rId2" tooltip="Myristoleic acid"/>
                        </a:rPr>
                        <a:t>Myristoleic acid</a:t>
                      </a:r>
                      <a:endParaRPr lang="en-US" sz="1000"/>
                    </a:p>
                  </a:txBody>
                  <a:tcPr marL="26284" marR="26284" marT="13142" marB="13142" anchor="ctr">
                    <a:lnL>
                      <a:noFill/>
                    </a:lnL>
                    <a:lnR>
                      <a:noFill/>
                    </a:lnR>
                    <a:lnT>
                      <a:noFill/>
                    </a:lnT>
                    <a:lnB>
                      <a:noFill/>
                    </a:lnB>
                  </a:tcPr>
                </a:tc>
                <a:tc>
                  <a:txBody>
                    <a:bodyPr/>
                    <a:lstStyle/>
                    <a:p>
                      <a:r>
                        <a:rPr lang="en-US" sz="1000"/>
                        <a:t>CH</a:t>
                      </a:r>
                      <a:r>
                        <a:rPr lang="en-US" sz="1000" baseline="-25000"/>
                        <a:t>3</a:t>
                      </a:r>
                      <a:r>
                        <a:rPr lang="en-US" sz="1000"/>
                        <a:t>(CH</a:t>
                      </a:r>
                      <a:r>
                        <a:rPr lang="en-US" sz="1000" baseline="-25000"/>
                        <a:t>2</a:t>
                      </a:r>
                      <a:r>
                        <a:rPr lang="en-US" sz="1000"/>
                        <a:t>)</a:t>
                      </a:r>
                      <a:r>
                        <a:rPr lang="en-US" sz="1000" baseline="-25000"/>
                        <a:t>3</a:t>
                      </a:r>
                      <a:r>
                        <a:rPr lang="en-US" sz="1000" b="1"/>
                        <a:t>CH=CH</a:t>
                      </a:r>
                      <a:r>
                        <a:rPr lang="en-US" sz="1000"/>
                        <a:t>(CH</a:t>
                      </a:r>
                      <a:r>
                        <a:rPr lang="en-US" sz="1000" baseline="-25000"/>
                        <a:t>2</a:t>
                      </a:r>
                      <a:r>
                        <a:rPr lang="en-US" sz="1000"/>
                        <a:t>)</a:t>
                      </a:r>
                      <a:r>
                        <a:rPr lang="en-US" sz="1000" baseline="-25000"/>
                        <a:t>7</a:t>
                      </a:r>
                      <a:r>
                        <a:rPr lang="en-US" sz="1000"/>
                        <a:t>COOH</a:t>
                      </a:r>
                    </a:p>
                  </a:txBody>
                  <a:tcPr marL="26284" marR="26284" marT="13142" marB="13142" anchor="ctr">
                    <a:lnL>
                      <a:noFill/>
                    </a:lnL>
                    <a:lnR>
                      <a:noFill/>
                    </a:lnR>
                    <a:lnT>
                      <a:noFill/>
                    </a:lnT>
                    <a:lnB>
                      <a:noFill/>
                    </a:lnB>
                  </a:tcPr>
                </a:tc>
                <a:tc>
                  <a:txBody>
                    <a:bodyPr/>
                    <a:lstStyle/>
                    <a:p>
                      <a:r>
                        <a:rPr lang="en-US" sz="1000" i="1"/>
                        <a:t>cis</a:t>
                      </a:r>
                      <a:r>
                        <a:rPr lang="en-US" sz="1000"/>
                        <a:t>-</a:t>
                      </a:r>
                      <a:r>
                        <a:rPr lang="el-GR" sz="1000"/>
                        <a:t>Δ</a:t>
                      </a:r>
                      <a:r>
                        <a:rPr lang="el-GR" sz="1000" baseline="30000"/>
                        <a:t>9</a:t>
                      </a:r>
                      <a:endParaRPr lang="el-GR" sz="1000"/>
                    </a:p>
                  </a:txBody>
                  <a:tcPr marL="26284" marR="26284" marT="13142" marB="13142" anchor="ctr">
                    <a:lnL>
                      <a:noFill/>
                    </a:lnL>
                    <a:lnR>
                      <a:noFill/>
                    </a:lnR>
                    <a:lnT>
                      <a:noFill/>
                    </a:lnT>
                    <a:lnB>
                      <a:noFill/>
                    </a:lnB>
                  </a:tcPr>
                </a:tc>
                <a:tc>
                  <a:txBody>
                    <a:bodyPr/>
                    <a:lstStyle/>
                    <a:p>
                      <a:r>
                        <a:rPr lang="en-US" sz="1000"/>
                        <a:t>14:1</a:t>
                      </a:r>
                    </a:p>
                  </a:txBody>
                  <a:tcPr marL="26284" marR="26284" marT="13142" marB="13142" anchor="ctr">
                    <a:lnL>
                      <a:noFill/>
                    </a:lnL>
                    <a:lnR>
                      <a:noFill/>
                    </a:lnR>
                    <a:lnT>
                      <a:noFill/>
                    </a:lnT>
                    <a:lnB>
                      <a:noFill/>
                    </a:lnB>
                  </a:tcPr>
                </a:tc>
                <a:tc>
                  <a:txBody>
                    <a:bodyPr/>
                    <a:lstStyle/>
                    <a:p>
                      <a:r>
                        <a:rPr lang="en-US" sz="1000" i="1"/>
                        <a:t>n</a:t>
                      </a:r>
                      <a:r>
                        <a:rPr lang="en-US" sz="1000"/>
                        <a:t>−5</a:t>
                      </a:r>
                    </a:p>
                  </a:txBody>
                  <a:tcPr marL="26284" marR="26284" marT="13142" marB="13142" anchor="ctr">
                    <a:lnL>
                      <a:noFill/>
                    </a:lnL>
                    <a:lnR>
                      <a:noFill/>
                    </a:lnR>
                    <a:lnT>
                      <a:noFill/>
                    </a:lnT>
                    <a:lnB>
                      <a:noFill/>
                    </a:lnB>
                  </a:tcPr>
                </a:tc>
              </a:tr>
              <a:tr h="316086">
                <a:tc>
                  <a:txBody>
                    <a:bodyPr/>
                    <a:lstStyle/>
                    <a:p>
                      <a:r>
                        <a:rPr lang="en-US" sz="1000">
                          <a:hlinkClick r:id="rId3" tooltip="Palmitoleic acid"/>
                        </a:rPr>
                        <a:t>Palmitoleic acid</a:t>
                      </a:r>
                      <a:endParaRPr lang="en-US" sz="1000"/>
                    </a:p>
                  </a:txBody>
                  <a:tcPr marL="26284" marR="26284" marT="13142" marB="13142" anchor="ctr">
                    <a:lnL>
                      <a:noFill/>
                    </a:lnL>
                    <a:lnR>
                      <a:noFill/>
                    </a:lnR>
                    <a:lnT>
                      <a:noFill/>
                    </a:lnT>
                    <a:lnB>
                      <a:noFill/>
                    </a:lnB>
                  </a:tcPr>
                </a:tc>
                <a:tc>
                  <a:txBody>
                    <a:bodyPr/>
                    <a:lstStyle/>
                    <a:p>
                      <a:r>
                        <a:rPr lang="en-US" sz="1000"/>
                        <a:t>CH</a:t>
                      </a:r>
                      <a:r>
                        <a:rPr lang="en-US" sz="1000" baseline="-25000"/>
                        <a:t>3</a:t>
                      </a:r>
                      <a:r>
                        <a:rPr lang="en-US" sz="1000"/>
                        <a:t>(CH</a:t>
                      </a:r>
                      <a:r>
                        <a:rPr lang="en-US" sz="1000" baseline="-25000"/>
                        <a:t>2</a:t>
                      </a:r>
                      <a:r>
                        <a:rPr lang="en-US" sz="1000"/>
                        <a:t>)</a:t>
                      </a:r>
                      <a:r>
                        <a:rPr lang="en-US" sz="1000" baseline="-25000"/>
                        <a:t>5</a:t>
                      </a:r>
                      <a:r>
                        <a:rPr lang="en-US" sz="1000" b="1"/>
                        <a:t>CH=CH</a:t>
                      </a:r>
                      <a:r>
                        <a:rPr lang="en-US" sz="1000"/>
                        <a:t>(CH</a:t>
                      </a:r>
                      <a:r>
                        <a:rPr lang="en-US" sz="1000" baseline="-25000"/>
                        <a:t>2</a:t>
                      </a:r>
                      <a:r>
                        <a:rPr lang="en-US" sz="1000"/>
                        <a:t>)</a:t>
                      </a:r>
                      <a:r>
                        <a:rPr lang="en-US" sz="1000" baseline="-25000"/>
                        <a:t>7</a:t>
                      </a:r>
                      <a:r>
                        <a:rPr lang="en-US" sz="1000"/>
                        <a:t>COOH</a:t>
                      </a:r>
                    </a:p>
                  </a:txBody>
                  <a:tcPr marL="26284" marR="26284" marT="13142" marB="13142" anchor="ctr">
                    <a:lnL>
                      <a:noFill/>
                    </a:lnL>
                    <a:lnR>
                      <a:noFill/>
                    </a:lnR>
                    <a:lnT>
                      <a:noFill/>
                    </a:lnT>
                    <a:lnB>
                      <a:noFill/>
                    </a:lnB>
                  </a:tcPr>
                </a:tc>
                <a:tc>
                  <a:txBody>
                    <a:bodyPr/>
                    <a:lstStyle/>
                    <a:p>
                      <a:r>
                        <a:rPr lang="en-US" sz="1000" i="1"/>
                        <a:t>cis</a:t>
                      </a:r>
                      <a:r>
                        <a:rPr lang="en-US" sz="1000"/>
                        <a:t>-</a:t>
                      </a:r>
                      <a:r>
                        <a:rPr lang="el-GR" sz="1000"/>
                        <a:t>Δ</a:t>
                      </a:r>
                      <a:r>
                        <a:rPr lang="el-GR" sz="1000" baseline="30000"/>
                        <a:t>9</a:t>
                      </a:r>
                      <a:endParaRPr lang="el-GR" sz="1000"/>
                    </a:p>
                  </a:txBody>
                  <a:tcPr marL="26284" marR="26284" marT="13142" marB="13142" anchor="ctr">
                    <a:lnL>
                      <a:noFill/>
                    </a:lnL>
                    <a:lnR>
                      <a:noFill/>
                    </a:lnR>
                    <a:lnT>
                      <a:noFill/>
                    </a:lnT>
                    <a:lnB>
                      <a:noFill/>
                    </a:lnB>
                  </a:tcPr>
                </a:tc>
                <a:tc>
                  <a:txBody>
                    <a:bodyPr/>
                    <a:lstStyle/>
                    <a:p>
                      <a:r>
                        <a:rPr lang="en-US" sz="1000"/>
                        <a:t>16:1</a:t>
                      </a:r>
                    </a:p>
                  </a:txBody>
                  <a:tcPr marL="26284" marR="26284" marT="13142" marB="13142" anchor="ctr">
                    <a:lnL>
                      <a:noFill/>
                    </a:lnL>
                    <a:lnR>
                      <a:noFill/>
                    </a:lnR>
                    <a:lnT>
                      <a:noFill/>
                    </a:lnT>
                    <a:lnB>
                      <a:noFill/>
                    </a:lnB>
                  </a:tcPr>
                </a:tc>
                <a:tc>
                  <a:txBody>
                    <a:bodyPr/>
                    <a:lstStyle/>
                    <a:p>
                      <a:r>
                        <a:rPr lang="en-US" sz="1000" i="1"/>
                        <a:t>n</a:t>
                      </a:r>
                      <a:r>
                        <a:rPr lang="en-US" sz="1000"/>
                        <a:t>−7</a:t>
                      </a:r>
                    </a:p>
                  </a:txBody>
                  <a:tcPr marL="26284" marR="26284" marT="13142" marB="13142" anchor="ctr">
                    <a:lnL>
                      <a:noFill/>
                    </a:lnL>
                    <a:lnR>
                      <a:noFill/>
                    </a:lnR>
                    <a:lnT>
                      <a:noFill/>
                    </a:lnT>
                    <a:lnB>
                      <a:noFill/>
                    </a:lnB>
                  </a:tcPr>
                </a:tc>
              </a:tr>
              <a:tr h="316086">
                <a:tc>
                  <a:txBody>
                    <a:bodyPr/>
                    <a:lstStyle/>
                    <a:p>
                      <a:r>
                        <a:rPr lang="en-US" sz="1000">
                          <a:hlinkClick r:id="rId4" tooltip="Sapienic acid"/>
                        </a:rPr>
                        <a:t>Sapienic acid</a:t>
                      </a:r>
                      <a:endParaRPr lang="en-US" sz="1000"/>
                    </a:p>
                  </a:txBody>
                  <a:tcPr marL="26284" marR="26284" marT="13142" marB="13142" anchor="ctr">
                    <a:lnL>
                      <a:noFill/>
                    </a:lnL>
                    <a:lnR>
                      <a:noFill/>
                    </a:lnR>
                    <a:lnT>
                      <a:noFill/>
                    </a:lnT>
                    <a:lnB>
                      <a:noFill/>
                    </a:lnB>
                  </a:tcPr>
                </a:tc>
                <a:tc>
                  <a:txBody>
                    <a:bodyPr/>
                    <a:lstStyle/>
                    <a:p>
                      <a:r>
                        <a:rPr lang="en-US" sz="1000"/>
                        <a:t>CH</a:t>
                      </a:r>
                      <a:r>
                        <a:rPr lang="en-US" sz="1000" baseline="-25000"/>
                        <a:t>3</a:t>
                      </a:r>
                      <a:r>
                        <a:rPr lang="en-US" sz="1000"/>
                        <a:t>(CH</a:t>
                      </a:r>
                      <a:r>
                        <a:rPr lang="en-US" sz="1000" baseline="-25000"/>
                        <a:t>2</a:t>
                      </a:r>
                      <a:r>
                        <a:rPr lang="en-US" sz="1000"/>
                        <a:t>)</a:t>
                      </a:r>
                      <a:r>
                        <a:rPr lang="en-US" sz="1000" baseline="-25000"/>
                        <a:t>8</a:t>
                      </a:r>
                      <a:r>
                        <a:rPr lang="en-US" sz="1000" b="1"/>
                        <a:t>CH=CH</a:t>
                      </a:r>
                      <a:r>
                        <a:rPr lang="en-US" sz="1000"/>
                        <a:t>(CH</a:t>
                      </a:r>
                      <a:r>
                        <a:rPr lang="en-US" sz="1000" baseline="-25000"/>
                        <a:t>2</a:t>
                      </a:r>
                      <a:r>
                        <a:rPr lang="en-US" sz="1000"/>
                        <a:t>)</a:t>
                      </a:r>
                      <a:r>
                        <a:rPr lang="en-US" sz="1000" baseline="-25000"/>
                        <a:t>4</a:t>
                      </a:r>
                      <a:r>
                        <a:rPr lang="en-US" sz="1000"/>
                        <a:t>COOH</a:t>
                      </a:r>
                    </a:p>
                  </a:txBody>
                  <a:tcPr marL="26284" marR="26284" marT="13142" marB="13142" anchor="ctr">
                    <a:lnL>
                      <a:noFill/>
                    </a:lnL>
                    <a:lnR>
                      <a:noFill/>
                    </a:lnR>
                    <a:lnT>
                      <a:noFill/>
                    </a:lnT>
                    <a:lnB>
                      <a:noFill/>
                    </a:lnB>
                  </a:tcPr>
                </a:tc>
                <a:tc>
                  <a:txBody>
                    <a:bodyPr/>
                    <a:lstStyle/>
                    <a:p>
                      <a:r>
                        <a:rPr lang="en-US" sz="1000" i="1"/>
                        <a:t>cis</a:t>
                      </a:r>
                      <a:r>
                        <a:rPr lang="en-US" sz="1000"/>
                        <a:t>-</a:t>
                      </a:r>
                      <a:r>
                        <a:rPr lang="el-GR" sz="1000"/>
                        <a:t>Δ</a:t>
                      </a:r>
                      <a:r>
                        <a:rPr lang="el-GR" sz="1000" baseline="30000"/>
                        <a:t>6</a:t>
                      </a:r>
                      <a:endParaRPr lang="el-GR" sz="1000"/>
                    </a:p>
                  </a:txBody>
                  <a:tcPr marL="26284" marR="26284" marT="13142" marB="13142" anchor="ctr">
                    <a:lnL>
                      <a:noFill/>
                    </a:lnL>
                    <a:lnR>
                      <a:noFill/>
                    </a:lnR>
                    <a:lnT>
                      <a:noFill/>
                    </a:lnT>
                    <a:lnB>
                      <a:noFill/>
                    </a:lnB>
                  </a:tcPr>
                </a:tc>
                <a:tc>
                  <a:txBody>
                    <a:bodyPr/>
                    <a:lstStyle/>
                    <a:p>
                      <a:r>
                        <a:rPr lang="en-US" sz="1000"/>
                        <a:t>16:1</a:t>
                      </a:r>
                    </a:p>
                  </a:txBody>
                  <a:tcPr marL="26284" marR="26284" marT="13142" marB="13142" anchor="ctr">
                    <a:lnL>
                      <a:noFill/>
                    </a:lnL>
                    <a:lnR>
                      <a:noFill/>
                    </a:lnR>
                    <a:lnT>
                      <a:noFill/>
                    </a:lnT>
                    <a:lnB>
                      <a:noFill/>
                    </a:lnB>
                  </a:tcPr>
                </a:tc>
                <a:tc>
                  <a:txBody>
                    <a:bodyPr/>
                    <a:lstStyle/>
                    <a:p>
                      <a:r>
                        <a:rPr lang="en-US" sz="1000" i="1"/>
                        <a:t>n</a:t>
                      </a:r>
                      <a:r>
                        <a:rPr lang="en-US" sz="1000"/>
                        <a:t>−10</a:t>
                      </a:r>
                    </a:p>
                  </a:txBody>
                  <a:tcPr marL="26284" marR="26284" marT="13142" marB="13142" anchor="ctr">
                    <a:lnL>
                      <a:noFill/>
                    </a:lnL>
                    <a:lnR>
                      <a:noFill/>
                    </a:lnR>
                    <a:lnT>
                      <a:noFill/>
                    </a:lnT>
                    <a:lnB>
                      <a:noFill/>
                    </a:lnB>
                  </a:tcPr>
                </a:tc>
              </a:tr>
              <a:tr h="316086">
                <a:tc>
                  <a:txBody>
                    <a:bodyPr/>
                    <a:lstStyle/>
                    <a:p>
                      <a:r>
                        <a:rPr lang="en-US" sz="1000">
                          <a:hlinkClick r:id="rId5" tooltip="Oleic acid"/>
                        </a:rPr>
                        <a:t>Oleic acid</a:t>
                      </a:r>
                      <a:endParaRPr lang="en-US" sz="1000"/>
                    </a:p>
                  </a:txBody>
                  <a:tcPr marL="26284" marR="26284" marT="13142" marB="13142" anchor="ctr">
                    <a:lnL>
                      <a:noFill/>
                    </a:lnL>
                    <a:lnR>
                      <a:noFill/>
                    </a:lnR>
                    <a:lnT>
                      <a:noFill/>
                    </a:lnT>
                    <a:lnB>
                      <a:noFill/>
                    </a:lnB>
                  </a:tcPr>
                </a:tc>
                <a:tc>
                  <a:txBody>
                    <a:bodyPr/>
                    <a:lstStyle/>
                    <a:p>
                      <a:r>
                        <a:rPr lang="en-US" sz="1000"/>
                        <a:t>CH</a:t>
                      </a:r>
                      <a:r>
                        <a:rPr lang="en-US" sz="1000" baseline="-25000"/>
                        <a:t>3</a:t>
                      </a:r>
                      <a:r>
                        <a:rPr lang="en-US" sz="1000"/>
                        <a:t>(CH</a:t>
                      </a:r>
                      <a:r>
                        <a:rPr lang="en-US" sz="1000" baseline="-25000"/>
                        <a:t>2</a:t>
                      </a:r>
                      <a:r>
                        <a:rPr lang="en-US" sz="1000"/>
                        <a:t>)</a:t>
                      </a:r>
                      <a:r>
                        <a:rPr lang="en-US" sz="1000" baseline="-25000"/>
                        <a:t>7</a:t>
                      </a:r>
                      <a:r>
                        <a:rPr lang="en-US" sz="1000" b="1"/>
                        <a:t>CH=CH</a:t>
                      </a:r>
                      <a:r>
                        <a:rPr lang="en-US" sz="1000"/>
                        <a:t>(CH</a:t>
                      </a:r>
                      <a:r>
                        <a:rPr lang="en-US" sz="1000" baseline="-25000"/>
                        <a:t>2</a:t>
                      </a:r>
                      <a:r>
                        <a:rPr lang="en-US" sz="1000"/>
                        <a:t>)</a:t>
                      </a:r>
                      <a:r>
                        <a:rPr lang="en-US" sz="1000" baseline="-25000"/>
                        <a:t>7</a:t>
                      </a:r>
                      <a:r>
                        <a:rPr lang="en-US" sz="1000"/>
                        <a:t>COOH</a:t>
                      </a:r>
                    </a:p>
                  </a:txBody>
                  <a:tcPr marL="26284" marR="26284" marT="13142" marB="13142" anchor="ctr">
                    <a:lnL>
                      <a:noFill/>
                    </a:lnL>
                    <a:lnR>
                      <a:noFill/>
                    </a:lnR>
                    <a:lnT>
                      <a:noFill/>
                    </a:lnT>
                    <a:lnB>
                      <a:noFill/>
                    </a:lnB>
                  </a:tcPr>
                </a:tc>
                <a:tc>
                  <a:txBody>
                    <a:bodyPr/>
                    <a:lstStyle/>
                    <a:p>
                      <a:r>
                        <a:rPr lang="en-US" sz="1000" i="1"/>
                        <a:t>cis</a:t>
                      </a:r>
                      <a:r>
                        <a:rPr lang="en-US" sz="1000"/>
                        <a:t>-</a:t>
                      </a:r>
                      <a:r>
                        <a:rPr lang="el-GR" sz="1000"/>
                        <a:t>Δ</a:t>
                      </a:r>
                      <a:r>
                        <a:rPr lang="el-GR" sz="1000" baseline="30000"/>
                        <a:t>9</a:t>
                      </a:r>
                      <a:endParaRPr lang="el-GR" sz="1000"/>
                    </a:p>
                  </a:txBody>
                  <a:tcPr marL="26284" marR="26284" marT="13142" marB="13142" anchor="ctr">
                    <a:lnL>
                      <a:noFill/>
                    </a:lnL>
                    <a:lnR>
                      <a:noFill/>
                    </a:lnR>
                    <a:lnT>
                      <a:noFill/>
                    </a:lnT>
                    <a:lnB>
                      <a:noFill/>
                    </a:lnB>
                  </a:tcPr>
                </a:tc>
                <a:tc>
                  <a:txBody>
                    <a:bodyPr/>
                    <a:lstStyle/>
                    <a:p>
                      <a:r>
                        <a:rPr lang="en-US" sz="1000"/>
                        <a:t>18:1</a:t>
                      </a:r>
                    </a:p>
                  </a:txBody>
                  <a:tcPr marL="26284" marR="26284" marT="13142" marB="13142" anchor="ctr">
                    <a:lnL>
                      <a:noFill/>
                    </a:lnL>
                    <a:lnR>
                      <a:noFill/>
                    </a:lnR>
                    <a:lnT>
                      <a:noFill/>
                    </a:lnT>
                    <a:lnB>
                      <a:noFill/>
                    </a:lnB>
                  </a:tcPr>
                </a:tc>
                <a:tc>
                  <a:txBody>
                    <a:bodyPr/>
                    <a:lstStyle/>
                    <a:p>
                      <a:r>
                        <a:rPr lang="en-US" sz="1000" i="1">
                          <a:hlinkClick r:id="rId6" tooltip="Omega-9 fatty acid"/>
                        </a:rPr>
                        <a:t>n</a:t>
                      </a:r>
                      <a:r>
                        <a:rPr lang="en-US" sz="1000">
                          <a:hlinkClick r:id="rId6" tooltip="Omega-9 fatty acid"/>
                        </a:rPr>
                        <a:t>−9</a:t>
                      </a:r>
                      <a:endParaRPr lang="en-US" sz="1000"/>
                    </a:p>
                  </a:txBody>
                  <a:tcPr marL="26284" marR="26284" marT="13142" marB="13142" anchor="ctr">
                    <a:lnL>
                      <a:noFill/>
                    </a:lnL>
                    <a:lnR>
                      <a:noFill/>
                    </a:lnR>
                    <a:lnT>
                      <a:noFill/>
                    </a:lnT>
                    <a:lnB>
                      <a:noFill/>
                    </a:lnB>
                  </a:tcPr>
                </a:tc>
              </a:tr>
              <a:tr h="316086">
                <a:tc>
                  <a:txBody>
                    <a:bodyPr/>
                    <a:lstStyle/>
                    <a:p>
                      <a:r>
                        <a:rPr lang="en-US" sz="1000">
                          <a:hlinkClick r:id="rId7" tooltip="Elaidic acid"/>
                        </a:rPr>
                        <a:t>Elaidic acid</a:t>
                      </a:r>
                      <a:endParaRPr lang="en-US" sz="1000"/>
                    </a:p>
                  </a:txBody>
                  <a:tcPr marL="26284" marR="26284" marT="13142" marB="13142" anchor="ctr">
                    <a:lnL>
                      <a:noFill/>
                    </a:lnL>
                    <a:lnR>
                      <a:noFill/>
                    </a:lnR>
                    <a:lnT>
                      <a:noFill/>
                    </a:lnT>
                    <a:lnB>
                      <a:noFill/>
                    </a:lnB>
                  </a:tcPr>
                </a:tc>
                <a:tc>
                  <a:txBody>
                    <a:bodyPr/>
                    <a:lstStyle/>
                    <a:p>
                      <a:r>
                        <a:rPr lang="en-US" sz="1000"/>
                        <a:t>CH</a:t>
                      </a:r>
                      <a:r>
                        <a:rPr lang="en-US" sz="1000" baseline="-25000"/>
                        <a:t>3</a:t>
                      </a:r>
                      <a:r>
                        <a:rPr lang="en-US" sz="1000"/>
                        <a:t>(CH</a:t>
                      </a:r>
                      <a:r>
                        <a:rPr lang="en-US" sz="1000" baseline="-25000"/>
                        <a:t>2</a:t>
                      </a:r>
                      <a:r>
                        <a:rPr lang="en-US" sz="1000"/>
                        <a:t>)</a:t>
                      </a:r>
                      <a:r>
                        <a:rPr lang="en-US" sz="1000" baseline="-25000"/>
                        <a:t>7</a:t>
                      </a:r>
                      <a:r>
                        <a:rPr lang="en-US" sz="1000" b="1"/>
                        <a:t>CH=CH</a:t>
                      </a:r>
                      <a:r>
                        <a:rPr lang="en-US" sz="1000"/>
                        <a:t>(CH</a:t>
                      </a:r>
                      <a:r>
                        <a:rPr lang="en-US" sz="1000" baseline="-25000"/>
                        <a:t>2</a:t>
                      </a:r>
                      <a:r>
                        <a:rPr lang="en-US" sz="1000"/>
                        <a:t>)</a:t>
                      </a:r>
                      <a:r>
                        <a:rPr lang="en-US" sz="1000" baseline="-25000"/>
                        <a:t>7</a:t>
                      </a:r>
                      <a:r>
                        <a:rPr lang="en-US" sz="1000"/>
                        <a:t>COOH</a:t>
                      </a:r>
                    </a:p>
                  </a:txBody>
                  <a:tcPr marL="26284" marR="26284" marT="13142" marB="13142" anchor="ctr">
                    <a:lnL>
                      <a:noFill/>
                    </a:lnL>
                    <a:lnR>
                      <a:noFill/>
                    </a:lnR>
                    <a:lnT>
                      <a:noFill/>
                    </a:lnT>
                    <a:lnB>
                      <a:noFill/>
                    </a:lnB>
                  </a:tcPr>
                </a:tc>
                <a:tc>
                  <a:txBody>
                    <a:bodyPr/>
                    <a:lstStyle/>
                    <a:p>
                      <a:r>
                        <a:rPr lang="en-US" sz="1000" i="1"/>
                        <a:t>trans</a:t>
                      </a:r>
                      <a:r>
                        <a:rPr lang="en-US" sz="1000"/>
                        <a:t>-</a:t>
                      </a:r>
                      <a:r>
                        <a:rPr lang="el-GR" sz="1000"/>
                        <a:t>Δ</a:t>
                      </a:r>
                      <a:r>
                        <a:rPr lang="el-GR" sz="1000" baseline="30000"/>
                        <a:t>9</a:t>
                      </a:r>
                      <a:endParaRPr lang="el-GR" sz="1000"/>
                    </a:p>
                  </a:txBody>
                  <a:tcPr marL="26284" marR="26284" marT="13142" marB="13142" anchor="ctr">
                    <a:lnL>
                      <a:noFill/>
                    </a:lnL>
                    <a:lnR>
                      <a:noFill/>
                    </a:lnR>
                    <a:lnT>
                      <a:noFill/>
                    </a:lnT>
                    <a:lnB>
                      <a:noFill/>
                    </a:lnB>
                  </a:tcPr>
                </a:tc>
                <a:tc>
                  <a:txBody>
                    <a:bodyPr/>
                    <a:lstStyle/>
                    <a:p>
                      <a:r>
                        <a:rPr lang="en-US" sz="1000"/>
                        <a:t>18:1</a:t>
                      </a:r>
                    </a:p>
                  </a:txBody>
                  <a:tcPr marL="26284" marR="26284" marT="13142" marB="13142" anchor="ctr">
                    <a:lnL>
                      <a:noFill/>
                    </a:lnL>
                    <a:lnR>
                      <a:noFill/>
                    </a:lnR>
                    <a:lnT>
                      <a:noFill/>
                    </a:lnT>
                    <a:lnB>
                      <a:noFill/>
                    </a:lnB>
                  </a:tcPr>
                </a:tc>
                <a:tc>
                  <a:txBody>
                    <a:bodyPr/>
                    <a:lstStyle/>
                    <a:p>
                      <a:r>
                        <a:rPr lang="en-US" sz="1000" i="1">
                          <a:hlinkClick r:id="rId6" tooltip="Omega-9 fatty acid"/>
                        </a:rPr>
                        <a:t>n</a:t>
                      </a:r>
                      <a:r>
                        <a:rPr lang="en-US" sz="1000">
                          <a:hlinkClick r:id="rId6" tooltip="Omega-9 fatty acid"/>
                        </a:rPr>
                        <a:t>−9</a:t>
                      </a:r>
                      <a:endParaRPr lang="en-US" sz="1000"/>
                    </a:p>
                  </a:txBody>
                  <a:tcPr marL="26284" marR="26284" marT="13142" marB="13142" anchor="ctr">
                    <a:lnL>
                      <a:noFill/>
                    </a:lnL>
                    <a:lnR>
                      <a:noFill/>
                    </a:lnR>
                    <a:lnT>
                      <a:noFill/>
                    </a:lnT>
                    <a:lnB>
                      <a:noFill/>
                    </a:lnB>
                  </a:tcPr>
                </a:tc>
              </a:tr>
              <a:tr h="316086">
                <a:tc>
                  <a:txBody>
                    <a:bodyPr/>
                    <a:lstStyle/>
                    <a:p>
                      <a:r>
                        <a:rPr lang="en-US" sz="1000">
                          <a:hlinkClick r:id="rId8" tooltip="Vaccenic acid"/>
                        </a:rPr>
                        <a:t>Vaccenic acid</a:t>
                      </a:r>
                      <a:endParaRPr lang="en-US" sz="1000"/>
                    </a:p>
                  </a:txBody>
                  <a:tcPr marL="26284" marR="26284" marT="13142" marB="13142" anchor="ctr">
                    <a:lnL>
                      <a:noFill/>
                    </a:lnL>
                    <a:lnR>
                      <a:noFill/>
                    </a:lnR>
                    <a:lnT>
                      <a:noFill/>
                    </a:lnT>
                    <a:lnB>
                      <a:noFill/>
                    </a:lnB>
                  </a:tcPr>
                </a:tc>
                <a:tc>
                  <a:txBody>
                    <a:bodyPr/>
                    <a:lstStyle/>
                    <a:p>
                      <a:r>
                        <a:rPr lang="en-US" sz="1000"/>
                        <a:t>CH</a:t>
                      </a:r>
                      <a:r>
                        <a:rPr lang="en-US" sz="1000" baseline="-25000"/>
                        <a:t>3</a:t>
                      </a:r>
                      <a:r>
                        <a:rPr lang="en-US" sz="1000"/>
                        <a:t>(CH</a:t>
                      </a:r>
                      <a:r>
                        <a:rPr lang="en-US" sz="1000" baseline="-25000"/>
                        <a:t>2</a:t>
                      </a:r>
                      <a:r>
                        <a:rPr lang="en-US" sz="1000"/>
                        <a:t>)</a:t>
                      </a:r>
                      <a:r>
                        <a:rPr lang="en-US" sz="1000" baseline="-25000"/>
                        <a:t>5</a:t>
                      </a:r>
                      <a:r>
                        <a:rPr lang="en-US" sz="1000" b="1"/>
                        <a:t>CH=CH</a:t>
                      </a:r>
                      <a:r>
                        <a:rPr lang="en-US" sz="1000"/>
                        <a:t>(CH</a:t>
                      </a:r>
                      <a:r>
                        <a:rPr lang="en-US" sz="1000" baseline="-25000"/>
                        <a:t>2</a:t>
                      </a:r>
                      <a:r>
                        <a:rPr lang="en-US" sz="1000"/>
                        <a:t>)</a:t>
                      </a:r>
                      <a:r>
                        <a:rPr lang="en-US" sz="1000" baseline="-25000"/>
                        <a:t>9</a:t>
                      </a:r>
                      <a:r>
                        <a:rPr lang="en-US" sz="1000"/>
                        <a:t>COOH</a:t>
                      </a:r>
                    </a:p>
                  </a:txBody>
                  <a:tcPr marL="26284" marR="26284" marT="13142" marB="13142" anchor="ctr">
                    <a:lnL>
                      <a:noFill/>
                    </a:lnL>
                    <a:lnR>
                      <a:noFill/>
                    </a:lnR>
                    <a:lnT>
                      <a:noFill/>
                    </a:lnT>
                    <a:lnB>
                      <a:noFill/>
                    </a:lnB>
                  </a:tcPr>
                </a:tc>
                <a:tc>
                  <a:txBody>
                    <a:bodyPr/>
                    <a:lstStyle/>
                    <a:p>
                      <a:r>
                        <a:rPr lang="en-US" sz="1000" i="1"/>
                        <a:t>trans</a:t>
                      </a:r>
                      <a:r>
                        <a:rPr lang="en-US" sz="1000"/>
                        <a:t>-</a:t>
                      </a:r>
                      <a:r>
                        <a:rPr lang="el-GR" sz="1000"/>
                        <a:t>Δ</a:t>
                      </a:r>
                      <a:r>
                        <a:rPr lang="el-GR" sz="1000" baseline="30000"/>
                        <a:t>11</a:t>
                      </a:r>
                      <a:endParaRPr lang="el-GR" sz="1000"/>
                    </a:p>
                  </a:txBody>
                  <a:tcPr marL="26284" marR="26284" marT="13142" marB="13142" anchor="ctr">
                    <a:lnL>
                      <a:noFill/>
                    </a:lnL>
                    <a:lnR>
                      <a:noFill/>
                    </a:lnR>
                    <a:lnT>
                      <a:noFill/>
                    </a:lnT>
                    <a:lnB>
                      <a:noFill/>
                    </a:lnB>
                  </a:tcPr>
                </a:tc>
                <a:tc>
                  <a:txBody>
                    <a:bodyPr/>
                    <a:lstStyle/>
                    <a:p>
                      <a:r>
                        <a:rPr lang="en-US" sz="1000"/>
                        <a:t>18:1</a:t>
                      </a:r>
                    </a:p>
                  </a:txBody>
                  <a:tcPr marL="26284" marR="26284" marT="13142" marB="13142" anchor="ctr">
                    <a:lnL>
                      <a:noFill/>
                    </a:lnL>
                    <a:lnR>
                      <a:noFill/>
                    </a:lnR>
                    <a:lnT>
                      <a:noFill/>
                    </a:lnT>
                    <a:lnB>
                      <a:noFill/>
                    </a:lnB>
                  </a:tcPr>
                </a:tc>
                <a:tc>
                  <a:txBody>
                    <a:bodyPr/>
                    <a:lstStyle/>
                    <a:p>
                      <a:r>
                        <a:rPr lang="en-US" sz="1000" i="1"/>
                        <a:t>n</a:t>
                      </a:r>
                      <a:r>
                        <a:rPr lang="en-US" sz="1000"/>
                        <a:t>−7</a:t>
                      </a:r>
                    </a:p>
                  </a:txBody>
                  <a:tcPr marL="26284" marR="26284" marT="13142" marB="13142" anchor="ctr">
                    <a:lnL>
                      <a:noFill/>
                    </a:lnL>
                    <a:lnR>
                      <a:noFill/>
                    </a:lnR>
                    <a:lnT>
                      <a:noFill/>
                    </a:lnT>
                    <a:lnB>
                      <a:noFill/>
                    </a:lnB>
                  </a:tcPr>
                </a:tc>
              </a:tr>
              <a:tr h="410914">
                <a:tc>
                  <a:txBody>
                    <a:bodyPr/>
                    <a:lstStyle/>
                    <a:p>
                      <a:r>
                        <a:rPr lang="en-US" sz="1000">
                          <a:hlinkClick r:id="rId9" tooltip="Linoleic acid"/>
                        </a:rPr>
                        <a:t>Linoleic acid</a:t>
                      </a:r>
                      <a:endParaRPr lang="en-US" sz="1000"/>
                    </a:p>
                  </a:txBody>
                  <a:tcPr marL="26284" marR="26284" marT="13142" marB="13142" anchor="ctr">
                    <a:lnL>
                      <a:noFill/>
                    </a:lnL>
                    <a:lnR>
                      <a:noFill/>
                    </a:lnR>
                    <a:lnT>
                      <a:noFill/>
                    </a:lnT>
                    <a:lnB>
                      <a:noFill/>
                    </a:lnB>
                  </a:tcPr>
                </a:tc>
                <a:tc>
                  <a:txBody>
                    <a:bodyPr/>
                    <a:lstStyle/>
                    <a:p>
                      <a:r>
                        <a:rPr lang="en-US" sz="1000"/>
                        <a:t>CH</a:t>
                      </a:r>
                      <a:r>
                        <a:rPr lang="en-US" sz="1000" baseline="-25000"/>
                        <a:t>3</a:t>
                      </a:r>
                      <a:r>
                        <a:rPr lang="en-US" sz="1000"/>
                        <a:t>(CH</a:t>
                      </a:r>
                      <a:r>
                        <a:rPr lang="en-US" sz="1000" baseline="-25000"/>
                        <a:t>2</a:t>
                      </a:r>
                      <a:r>
                        <a:rPr lang="en-US" sz="1000"/>
                        <a:t>)</a:t>
                      </a:r>
                      <a:r>
                        <a:rPr lang="en-US" sz="1000" baseline="-25000"/>
                        <a:t>4</a:t>
                      </a:r>
                      <a:r>
                        <a:rPr lang="en-US" sz="1000" b="1"/>
                        <a:t>CH=CH</a:t>
                      </a:r>
                      <a:r>
                        <a:rPr lang="en-US" sz="1000"/>
                        <a:t>CH</a:t>
                      </a:r>
                      <a:r>
                        <a:rPr lang="en-US" sz="1000" baseline="-25000"/>
                        <a:t>2</a:t>
                      </a:r>
                      <a:r>
                        <a:rPr lang="en-US" sz="1000" b="1"/>
                        <a:t>CH=CH</a:t>
                      </a:r>
                      <a:r>
                        <a:rPr lang="en-US" sz="1000"/>
                        <a:t>(CH</a:t>
                      </a:r>
                      <a:r>
                        <a:rPr lang="en-US" sz="1000" baseline="-25000"/>
                        <a:t>2</a:t>
                      </a:r>
                      <a:r>
                        <a:rPr lang="en-US" sz="1000"/>
                        <a:t>)</a:t>
                      </a:r>
                      <a:r>
                        <a:rPr lang="en-US" sz="1000" baseline="-25000"/>
                        <a:t>7</a:t>
                      </a:r>
                      <a:r>
                        <a:rPr lang="en-US" sz="1000"/>
                        <a:t>COOH</a:t>
                      </a:r>
                    </a:p>
                  </a:txBody>
                  <a:tcPr marL="26284" marR="26284" marT="13142" marB="13142" anchor="ctr">
                    <a:lnL>
                      <a:noFill/>
                    </a:lnL>
                    <a:lnR>
                      <a:noFill/>
                    </a:lnR>
                    <a:lnT>
                      <a:noFill/>
                    </a:lnT>
                    <a:lnB>
                      <a:noFill/>
                    </a:lnB>
                  </a:tcPr>
                </a:tc>
                <a:tc>
                  <a:txBody>
                    <a:bodyPr/>
                    <a:lstStyle/>
                    <a:p>
                      <a:r>
                        <a:rPr lang="en-US" sz="1000" i="1"/>
                        <a:t>cis</a:t>
                      </a:r>
                      <a:r>
                        <a:rPr lang="en-US" sz="1000"/>
                        <a:t>,</a:t>
                      </a:r>
                      <a:r>
                        <a:rPr lang="en-US" sz="1000" i="1"/>
                        <a:t>cis</a:t>
                      </a:r>
                      <a:r>
                        <a:rPr lang="en-US" sz="1000"/>
                        <a:t>-</a:t>
                      </a:r>
                      <a:r>
                        <a:rPr lang="el-GR" sz="1000"/>
                        <a:t>Δ</a:t>
                      </a:r>
                      <a:r>
                        <a:rPr lang="el-GR" sz="1000" baseline="30000"/>
                        <a:t>9</a:t>
                      </a:r>
                      <a:r>
                        <a:rPr lang="el-GR" sz="1000"/>
                        <a:t>,Δ</a:t>
                      </a:r>
                      <a:r>
                        <a:rPr lang="el-GR" sz="1000" baseline="30000"/>
                        <a:t>12</a:t>
                      </a:r>
                      <a:endParaRPr lang="el-GR" sz="1000"/>
                    </a:p>
                  </a:txBody>
                  <a:tcPr marL="26284" marR="26284" marT="13142" marB="13142" anchor="ctr">
                    <a:lnL>
                      <a:noFill/>
                    </a:lnL>
                    <a:lnR>
                      <a:noFill/>
                    </a:lnR>
                    <a:lnT>
                      <a:noFill/>
                    </a:lnT>
                    <a:lnB>
                      <a:noFill/>
                    </a:lnB>
                  </a:tcPr>
                </a:tc>
                <a:tc>
                  <a:txBody>
                    <a:bodyPr/>
                    <a:lstStyle/>
                    <a:p>
                      <a:r>
                        <a:rPr lang="en-US" sz="1000"/>
                        <a:t>18:2</a:t>
                      </a:r>
                    </a:p>
                  </a:txBody>
                  <a:tcPr marL="26284" marR="26284" marT="13142" marB="13142" anchor="ctr">
                    <a:lnL>
                      <a:noFill/>
                    </a:lnL>
                    <a:lnR>
                      <a:noFill/>
                    </a:lnR>
                    <a:lnT>
                      <a:noFill/>
                    </a:lnT>
                    <a:lnB>
                      <a:noFill/>
                    </a:lnB>
                  </a:tcPr>
                </a:tc>
                <a:tc>
                  <a:txBody>
                    <a:bodyPr/>
                    <a:lstStyle/>
                    <a:p>
                      <a:r>
                        <a:rPr lang="en-US" sz="1000" i="1">
                          <a:hlinkClick r:id="rId10" tooltip="Omega-6 fatty acid"/>
                        </a:rPr>
                        <a:t>n</a:t>
                      </a:r>
                      <a:r>
                        <a:rPr lang="en-US" sz="1000">
                          <a:hlinkClick r:id="rId10" tooltip="Omega-6 fatty acid"/>
                        </a:rPr>
                        <a:t>−6</a:t>
                      </a:r>
                      <a:endParaRPr lang="en-US" sz="1000"/>
                    </a:p>
                  </a:txBody>
                  <a:tcPr marL="26284" marR="26284" marT="13142" marB="13142" anchor="ctr">
                    <a:lnL>
                      <a:noFill/>
                    </a:lnL>
                    <a:lnR>
                      <a:noFill/>
                    </a:lnR>
                    <a:lnT>
                      <a:noFill/>
                    </a:lnT>
                    <a:lnB>
                      <a:noFill/>
                    </a:lnB>
                  </a:tcPr>
                </a:tc>
              </a:tr>
              <a:tr h="410914">
                <a:tc>
                  <a:txBody>
                    <a:bodyPr/>
                    <a:lstStyle/>
                    <a:p>
                      <a:r>
                        <a:rPr lang="en-US" sz="1000">
                          <a:hlinkClick r:id="rId11" tooltip="Linoelaidic acid"/>
                        </a:rPr>
                        <a:t>Linoelaidic acid</a:t>
                      </a:r>
                      <a:endParaRPr lang="en-US" sz="1000"/>
                    </a:p>
                  </a:txBody>
                  <a:tcPr marL="26284" marR="26284" marT="13142" marB="13142" anchor="ctr">
                    <a:lnL>
                      <a:noFill/>
                    </a:lnL>
                    <a:lnR>
                      <a:noFill/>
                    </a:lnR>
                    <a:lnT>
                      <a:noFill/>
                    </a:lnT>
                    <a:lnB>
                      <a:noFill/>
                    </a:lnB>
                  </a:tcPr>
                </a:tc>
                <a:tc>
                  <a:txBody>
                    <a:bodyPr/>
                    <a:lstStyle/>
                    <a:p>
                      <a:r>
                        <a:rPr lang="en-US" sz="1000"/>
                        <a:t>CH</a:t>
                      </a:r>
                      <a:r>
                        <a:rPr lang="en-US" sz="1000" baseline="-25000"/>
                        <a:t>3</a:t>
                      </a:r>
                      <a:r>
                        <a:rPr lang="en-US" sz="1000"/>
                        <a:t>(CH</a:t>
                      </a:r>
                      <a:r>
                        <a:rPr lang="en-US" sz="1000" baseline="-25000"/>
                        <a:t>2</a:t>
                      </a:r>
                      <a:r>
                        <a:rPr lang="en-US" sz="1000"/>
                        <a:t>)</a:t>
                      </a:r>
                      <a:r>
                        <a:rPr lang="en-US" sz="1000" baseline="-25000"/>
                        <a:t>4</a:t>
                      </a:r>
                      <a:r>
                        <a:rPr lang="en-US" sz="1000" b="1"/>
                        <a:t>CH=CH</a:t>
                      </a:r>
                      <a:r>
                        <a:rPr lang="en-US" sz="1000"/>
                        <a:t>CH</a:t>
                      </a:r>
                      <a:r>
                        <a:rPr lang="en-US" sz="1000" baseline="-25000"/>
                        <a:t>2</a:t>
                      </a:r>
                      <a:r>
                        <a:rPr lang="en-US" sz="1000" b="1"/>
                        <a:t>CH=CH</a:t>
                      </a:r>
                      <a:r>
                        <a:rPr lang="en-US" sz="1000"/>
                        <a:t>(CH</a:t>
                      </a:r>
                      <a:r>
                        <a:rPr lang="en-US" sz="1000" baseline="-25000"/>
                        <a:t>2</a:t>
                      </a:r>
                      <a:r>
                        <a:rPr lang="en-US" sz="1000"/>
                        <a:t>)</a:t>
                      </a:r>
                      <a:r>
                        <a:rPr lang="en-US" sz="1000" baseline="-25000"/>
                        <a:t>7</a:t>
                      </a:r>
                      <a:r>
                        <a:rPr lang="en-US" sz="1000"/>
                        <a:t>COOH</a:t>
                      </a:r>
                    </a:p>
                  </a:txBody>
                  <a:tcPr marL="26284" marR="26284" marT="13142" marB="13142" anchor="ctr">
                    <a:lnL>
                      <a:noFill/>
                    </a:lnL>
                    <a:lnR>
                      <a:noFill/>
                    </a:lnR>
                    <a:lnT>
                      <a:noFill/>
                    </a:lnT>
                    <a:lnB>
                      <a:noFill/>
                    </a:lnB>
                  </a:tcPr>
                </a:tc>
                <a:tc>
                  <a:txBody>
                    <a:bodyPr/>
                    <a:lstStyle/>
                    <a:p>
                      <a:r>
                        <a:rPr lang="en-US" sz="1000" i="1"/>
                        <a:t>trans</a:t>
                      </a:r>
                      <a:r>
                        <a:rPr lang="en-US" sz="1000"/>
                        <a:t>,</a:t>
                      </a:r>
                      <a:r>
                        <a:rPr lang="en-US" sz="1000" i="1"/>
                        <a:t>trans</a:t>
                      </a:r>
                      <a:r>
                        <a:rPr lang="en-US" sz="1000"/>
                        <a:t>-</a:t>
                      </a:r>
                      <a:r>
                        <a:rPr lang="el-GR" sz="1000"/>
                        <a:t>Δ</a:t>
                      </a:r>
                      <a:r>
                        <a:rPr lang="el-GR" sz="1000" baseline="30000"/>
                        <a:t>9</a:t>
                      </a:r>
                      <a:r>
                        <a:rPr lang="el-GR" sz="1000"/>
                        <a:t>,Δ</a:t>
                      </a:r>
                      <a:r>
                        <a:rPr lang="el-GR" sz="1000" baseline="30000"/>
                        <a:t>12</a:t>
                      </a:r>
                      <a:endParaRPr lang="el-GR" sz="1000"/>
                    </a:p>
                  </a:txBody>
                  <a:tcPr marL="26284" marR="26284" marT="13142" marB="13142" anchor="ctr">
                    <a:lnL>
                      <a:noFill/>
                    </a:lnL>
                    <a:lnR>
                      <a:noFill/>
                    </a:lnR>
                    <a:lnT>
                      <a:noFill/>
                    </a:lnT>
                    <a:lnB>
                      <a:noFill/>
                    </a:lnB>
                  </a:tcPr>
                </a:tc>
                <a:tc>
                  <a:txBody>
                    <a:bodyPr/>
                    <a:lstStyle/>
                    <a:p>
                      <a:r>
                        <a:rPr lang="en-US" sz="1000"/>
                        <a:t>18:2</a:t>
                      </a:r>
                    </a:p>
                  </a:txBody>
                  <a:tcPr marL="26284" marR="26284" marT="13142" marB="13142" anchor="ctr">
                    <a:lnL>
                      <a:noFill/>
                    </a:lnL>
                    <a:lnR>
                      <a:noFill/>
                    </a:lnR>
                    <a:lnT>
                      <a:noFill/>
                    </a:lnT>
                    <a:lnB>
                      <a:noFill/>
                    </a:lnB>
                  </a:tcPr>
                </a:tc>
                <a:tc>
                  <a:txBody>
                    <a:bodyPr/>
                    <a:lstStyle/>
                    <a:p>
                      <a:r>
                        <a:rPr lang="en-US" sz="1000" i="1">
                          <a:hlinkClick r:id="rId10" tooltip="Omega-6 fatty acid"/>
                        </a:rPr>
                        <a:t>n</a:t>
                      </a:r>
                      <a:r>
                        <a:rPr lang="en-US" sz="1000">
                          <a:hlinkClick r:id="rId10" tooltip="Omega-6 fatty acid"/>
                        </a:rPr>
                        <a:t>−6</a:t>
                      </a:r>
                      <a:endParaRPr lang="en-US" sz="1000"/>
                    </a:p>
                  </a:txBody>
                  <a:tcPr marL="26284" marR="26284" marT="13142" marB="13142" anchor="ctr">
                    <a:lnL>
                      <a:noFill/>
                    </a:lnL>
                    <a:lnR>
                      <a:noFill/>
                    </a:lnR>
                    <a:lnT>
                      <a:noFill/>
                    </a:lnT>
                    <a:lnB>
                      <a:noFill/>
                    </a:lnB>
                  </a:tcPr>
                </a:tc>
              </a:tr>
              <a:tr h="410914">
                <a:tc>
                  <a:txBody>
                    <a:bodyPr/>
                    <a:lstStyle/>
                    <a:p>
                      <a:r>
                        <a:rPr lang="el-GR" sz="1000">
                          <a:hlinkClick r:id="rId12" tooltip="Alpha-linolenic acid"/>
                        </a:rPr>
                        <a:t>α-</a:t>
                      </a:r>
                      <a:r>
                        <a:rPr lang="en-US" sz="1000">
                          <a:hlinkClick r:id="rId12" tooltip="Alpha-linolenic acid"/>
                        </a:rPr>
                        <a:t>Linolenic acid</a:t>
                      </a:r>
                      <a:endParaRPr lang="en-US" sz="1000"/>
                    </a:p>
                  </a:txBody>
                  <a:tcPr marL="26284" marR="26284" marT="13142" marB="13142" anchor="ctr">
                    <a:lnL>
                      <a:noFill/>
                    </a:lnL>
                    <a:lnR>
                      <a:noFill/>
                    </a:lnR>
                    <a:lnT>
                      <a:noFill/>
                    </a:lnT>
                    <a:lnB>
                      <a:noFill/>
                    </a:lnB>
                  </a:tcPr>
                </a:tc>
                <a:tc>
                  <a:txBody>
                    <a:bodyPr/>
                    <a:lstStyle/>
                    <a:p>
                      <a:r>
                        <a:rPr lang="en-US" sz="1000"/>
                        <a:t>CH</a:t>
                      </a:r>
                      <a:r>
                        <a:rPr lang="en-US" sz="1000" baseline="-25000"/>
                        <a:t>3</a:t>
                      </a:r>
                      <a:r>
                        <a:rPr lang="en-US" sz="1000"/>
                        <a:t>CH</a:t>
                      </a:r>
                      <a:r>
                        <a:rPr lang="en-US" sz="1000" baseline="-25000"/>
                        <a:t>2</a:t>
                      </a:r>
                      <a:r>
                        <a:rPr lang="en-US" sz="1000" b="1"/>
                        <a:t>CH=CH</a:t>
                      </a:r>
                      <a:r>
                        <a:rPr lang="en-US" sz="1000"/>
                        <a:t>CH</a:t>
                      </a:r>
                      <a:r>
                        <a:rPr lang="en-US" sz="1000" baseline="-25000"/>
                        <a:t>2</a:t>
                      </a:r>
                      <a:r>
                        <a:rPr lang="en-US" sz="1000" b="1"/>
                        <a:t>CH=CH</a:t>
                      </a:r>
                      <a:r>
                        <a:rPr lang="en-US" sz="1000"/>
                        <a:t>CH</a:t>
                      </a:r>
                      <a:r>
                        <a:rPr lang="en-US" sz="1000" baseline="-25000"/>
                        <a:t>2</a:t>
                      </a:r>
                      <a:r>
                        <a:rPr lang="en-US" sz="1000" b="1"/>
                        <a:t>CH=CH</a:t>
                      </a:r>
                      <a:r>
                        <a:rPr lang="en-US" sz="1000"/>
                        <a:t>(CH</a:t>
                      </a:r>
                      <a:r>
                        <a:rPr lang="en-US" sz="1000" baseline="-25000"/>
                        <a:t>2</a:t>
                      </a:r>
                      <a:r>
                        <a:rPr lang="en-US" sz="1000"/>
                        <a:t>)</a:t>
                      </a:r>
                      <a:r>
                        <a:rPr lang="en-US" sz="1000" baseline="-25000"/>
                        <a:t>7</a:t>
                      </a:r>
                      <a:r>
                        <a:rPr lang="en-US" sz="1000"/>
                        <a:t>COOH</a:t>
                      </a:r>
                    </a:p>
                  </a:txBody>
                  <a:tcPr marL="26284" marR="26284" marT="13142" marB="13142" anchor="ctr">
                    <a:lnL>
                      <a:noFill/>
                    </a:lnL>
                    <a:lnR>
                      <a:noFill/>
                    </a:lnR>
                    <a:lnT>
                      <a:noFill/>
                    </a:lnT>
                    <a:lnB>
                      <a:noFill/>
                    </a:lnB>
                  </a:tcPr>
                </a:tc>
                <a:tc>
                  <a:txBody>
                    <a:bodyPr/>
                    <a:lstStyle/>
                    <a:p>
                      <a:r>
                        <a:rPr lang="en-US" sz="1000" i="1"/>
                        <a:t>cis</a:t>
                      </a:r>
                      <a:r>
                        <a:rPr lang="en-US" sz="1000"/>
                        <a:t>,</a:t>
                      </a:r>
                      <a:r>
                        <a:rPr lang="en-US" sz="1000" i="1"/>
                        <a:t>cis</a:t>
                      </a:r>
                      <a:r>
                        <a:rPr lang="en-US" sz="1000"/>
                        <a:t>,</a:t>
                      </a:r>
                      <a:r>
                        <a:rPr lang="en-US" sz="1000" i="1"/>
                        <a:t>cis</a:t>
                      </a:r>
                      <a:r>
                        <a:rPr lang="en-US" sz="1000"/>
                        <a:t>-</a:t>
                      </a:r>
                      <a:r>
                        <a:rPr lang="el-GR" sz="1000"/>
                        <a:t>Δ</a:t>
                      </a:r>
                      <a:r>
                        <a:rPr lang="el-GR" sz="1000" baseline="30000"/>
                        <a:t>9</a:t>
                      </a:r>
                      <a:r>
                        <a:rPr lang="el-GR" sz="1000"/>
                        <a:t>,Δ</a:t>
                      </a:r>
                      <a:r>
                        <a:rPr lang="el-GR" sz="1000" baseline="30000"/>
                        <a:t>12</a:t>
                      </a:r>
                      <a:r>
                        <a:rPr lang="el-GR" sz="1000"/>
                        <a:t>,Δ</a:t>
                      </a:r>
                      <a:r>
                        <a:rPr lang="el-GR" sz="1000" baseline="30000"/>
                        <a:t>15</a:t>
                      </a:r>
                      <a:endParaRPr lang="el-GR" sz="1000"/>
                    </a:p>
                  </a:txBody>
                  <a:tcPr marL="26284" marR="26284" marT="13142" marB="13142" anchor="ctr">
                    <a:lnL>
                      <a:noFill/>
                    </a:lnL>
                    <a:lnR>
                      <a:noFill/>
                    </a:lnR>
                    <a:lnT>
                      <a:noFill/>
                    </a:lnT>
                    <a:lnB>
                      <a:noFill/>
                    </a:lnB>
                  </a:tcPr>
                </a:tc>
                <a:tc>
                  <a:txBody>
                    <a:bodyPr/>
                    <a:lstStyle/>
                    <a:p>
                      <a:r>
                        <a:rPr lang="en-US" sz="1000"/>
                        <a:t>18:3</a:t>
                      </a:r>
                    </a:p>
                  </a:txBody>
                  <a:tcPr marL="26284" marR="26284" marT="13142" marB="13142" anchor="ctr">
                    <a:lnL>
                      <a:noFill/>
                    </a:lnL>
                    <a:lnR>
                      <a:noFill/>
                    </a:lnR>
                    <a:lnT>
                      <a:noFill/>
                    </a:lnT>
                    <a:lnB>
                      <a:noFill/>
                    </a:lnB>
                  </a:tcPr>
                </a:tc>
                <a:tc>
                  <a:txBody>
                    <a:bodyPr/>
                    <a:lstStyle/>
                    <a:p>
                      <a:r>
                        <a:rPr lang="en-US" sz="1000" i="1">
                          <a:hlinkClick r:id="rId13" tooltip="Omega-3 fatty acid"/>
                        </a:rPr>
                        <a:t>n</a:t>
                      </a:r>
                      <a:r>
                        <a:rPr lang="en-US" sz="1000">
                          <a:hlinkClick r:id="rId13" tooltip="Omega-3 fatty acid"/>
                        </a:rPr>
                        <a:t>−3</a:t>
                      </a:r>
                      <a:endParaRPr lang="en-US" sz="1000"/>
                    </a:p>
                  </a:txBody>
                  <a:tcPr marL="26284" marR="26284" marT="13142" marB="13142" anchor="ctr">
                    <a:lnL>
                      <a:noFill/>
                    </a:lnL>
                    <a:lnR>
                      <a:noFill/>
                    </a:lnR>
                    <a:lnT>
                      <a:noFill/>
                    </a:lnT>
                    <a:lnB>
                      <a:noFill/>
                    </a:lnB>
                  </a:tcPr>
                </a:tc>
              </a:tr>
              <a:tr h="600566">
                <a:tc>
                  <a:txBody>
                    <a:bodyPr/>
                    <a:lstStyle/>
                    <a:p>
                      <a:r>
                        <a:rPr lang="en-US" sz="1000">
                          <a:hlinkClick r:id="rId14" tooltip="Arachidonic acid"/>
                        </a:rPr>
                        <a:t>Arachidonic acid</a:t>
                      </a:r>
                      <a:endParaRPr lang="en-US" sz="1000"/>
                    </a:p>
                  </a:txBody>
                  <a:tcPr marL="26284" marR="26284" marT="13142" marB="13142" anchor="ctr">
                    <a:lnL>
                      <a:noFill/>
                    </a:lnL>
                    <a:lnR>
                      <a:noFill/>
                    </a:lnR>
                    <a:lnT>
                      <a:noFill/>
                    </a:lnT>
                    <a:lnB>
                      <a:noFill/>
                    </a:lnB>
                  </a:tcPr>
                </a:tc>
                <a:tc>
                  <a:txBody>
                    <a:bodyPr/>
                    <a:lstStyle/>
                    <a:p>
                      <a:r>
                        <a:rPr lang="en-US" sz="1000"/>
                        <a:t>CH</a:t>
                      </a:r>
                      <a:r>
                        <a:rPr lang="en-US" sz="1000" baseline="-25000"/>
                        <a:t>3</a:t>
                      </a:r>
                      <a:r>
                        <a:rPr lang="en-US" sz="1000"/>
                        <a:t>(CH</a:t>
                      </a:r>
                      <a:r>
                        <a:rPr lang="en-US" sz="1000" baseline="-25000"/>
                        <a:t>2</a:t>
                      </a:r>
                      <a:r>
                        <a:rPr lang="en-US" sz="1000"/>
                        <a:t>)</a:t>
                      </a:r>
                      <a:r>
                        <a:rPr lang="en-US" sz="1000" baseline="-25000"/>
                        <a:t>4</a:t>
                      </a:r>
                      <a:r>
                        <a:rPr lang="en-US" sz="1000" b="1"/>
                        <a:t>CH=CH</a:t>
                      </a:r>
                      <a:r>
                        <a:rPr lang="en-US" sz="1000"/>
                        <a:t>CH</a:t>
                      </a:r>
                      <a:r>
                        <a:rPr lang="en-US" sz="1000" baseline="-25000"/>
                        <a:t>2</a:t>
                      </a:r>
                      <a:r>
                        <a:rPr lang="en-US" sz="1000" b="1"/>
                        <a:t>CH=CH</a:t>
                      </a:r>
                      <a:r>
                        <a:rPr lang="en-US" sz="1000"/>
                        <a:t>CH</a:t>
                      </a:r>
                      <a:r>
                        <a:rPr lang="en-US" sz="1000" baseline="-25000"/>
                        <a:t>2</a:t>
                      </a:r>
                      <a:r>
                        <a:rPr lang="en-US" sz="1000" b="1"/>
                        <a:t>CH=CH</a:t>
                      </a:r>
                      <a:r>
                        <a:rPr lang="en-US" sz="1000"/>
                        <a:t>CH</a:t>
                      </a:r>
                      <a:r>
                        <a:rPr lang="en-US" sz="1000" baseline="-25000"/>
                        <a:t>2</a:t>
                      </a:r>
                      <a:r>
                        <a:rPr lang="en-US" sz="1000" b="1"/>
                        <a:t>CH=CH</a:t>
                      </a:r>
                      <a:r>
                        <a:rPr lang="en-US" sz="1000"/>
                        <a:t>(CH</a:t>
                      </a:r>
                      <a:r>
                        <a:rPr lang="en-US" sz="1000" baseline="-25000"/>
                        <a:t>2</a:t>
                      </a:r>
                      <a:r>
                        <a:rPr lang="en-US" sz="1000"/>
                        <a:t>)</a:t>
                      </a:r>
                      <a:r>
                        <a:rPr lang="en-US" sz="1000" baseline="-25000"/>
                        <a:t>3</a:t>
                      </a:r>
                      <a:r>
                        <a:rPr lang="en-US" sz="1000"/>
                        <a:t>COOH</a:t>
                      </a:r>
                      <a:r>
                        <a:rPr lang="en-US" sz="1000" baseline="30000">
                          <a:hlinkClick r:id="rId15"/>
                        </a:rPr>
                        <a:t>NIST</a:t>
                      </a:r>
                      <a:endParaRPr lang="en-US" sz="1000"/>
                    </a:p>
                  </a:txBody>
                  <a:tcPr marL="26284" marR="26284" marT="13142" marB="13142" anchor="ctr">
                    <a:lnL>
                      <a:noFill/>
                    </a:lnL>
                    <a:lnR>
                      <a:noFill/>
                    </a:lnR>
                    <a:lnT>
                      <a:noFill/>
                    </a:lnT>
                    <a:lnB>
                      <a:noFill/>
                    </a:lnB>
                  </a:tcPr>
                </a:tc>
                <a:tc>
                  <a:txBody>
                    <a:bodyPr/>
                    <a:lstStyle/>
                    <a:p>
                      <a:r>
                        <a:rPr lang="en-US" sz="1000" i="1"/>
                        <a:t>cis</a:t>
                      </a:r>
                      <a:r>
                        <a:rPr lang="en-US" sz="1000"/>
                        <a:t>,</a:t>
                      </a:r>
                      <a:r>
                        <a:rPr lang="en-US" sz="1000" i="1"/>
                        <a:t>cis</a:t>
                      </a:r>
                      <a:r>
                        <a:rPr lang="en-US" sz="1000"/>
                        <a:t>,</a:t>
                      </a:r>
                      <a:r>
                        <a:rPr lang="en-US" sz="1000" i="1"/>
                        <a:t>cis</a:t>
                      </a:r>
                      <a:r>
                        <a:rPr lang="en-US" sz="1000"/>
                        <a:t>,</a:t>
                      </a:r>
                      <a:r>
                        <a:rPr lang="en-US" sz="1000" i="1"/>
                        <a:t>cis</a:t>
                      </a:r>
                      <a:r>
                        <a:rPr lang="en-US" sz="1000"/>
                        <a:t>-</a:t>
                      </a:r>
                      <a:r>
                        <a:rPr lang="el-GR" sz="1000"/>
                        <a:t>Δ</a:t>
                      </a:r>
                      <a:r>
                        <a:rPr lang="el-GR" sz="1000" baseline="30000"/>
                        <a:t>5</a:t>
                      </a:r>
                      <a:r>
                        <a:rPr lang="el-GR" sz="1000"/>
                        <a:t>Δ</a:t>
                      </a:r>
                      <a:r>
                        <a:rPr lang="el-GR" sz="1000" baseline="30000"/>
                        <a:t>8</a:t>
                      </a:r>
                      <a:r>
                        <a:rPr lang="el-GR" sz="1000"/>
                        <a:t>,Δ</a:t>
                      </a:r>
                      <a:r>
                        <a:rPr lang="el-GR" sz="1000" baseline="30000"/>
                        <a:t>11</a:t>
                      </a:r>
                      <a:r>
                        <a:rPr lang="el-GR" sz="1000"/>
                        <a:t>,Δ</a:t>
                      </a:r>
                      <a:r>
                        <a:rPr lang="el-GR" sz="1000" baseline="30000"/>
                        <a:t>14</a:t>
                      </a:r>
                      <a:endParaRPr lang="el-GR" sz="1000"/>
                    </a:p>
                  </a:txBody>
                  <a:tcPr marL="26284" marR="26284" marT="13142" marB="13142" anchor="ctr">
                    <a:lnL>
                      <a:noFill/>
                    </a:lnL>
                    <a:lnR>
                      <a:noFill/>
                    </a:lnR>
                    <a:lnT>
                      <a:noFill/>
                    </a:lnT>
                    <a:lnB>
                      <a:noFill/>
                    </a:lnB>
                  </a:tcPr>
                </a:tc>
                <a:tc>
                  <a:txBody>
                    <a:bodyPr/>
                    <a:lstStyle/>
                    <a:p>
                      <a:r>
                        <a:rPr lang="en-US" sz="1000"/>
                        <a:t>20:4</a:t>
                      </a:r>
                    </a:p>
                  </a:txBody>
                  <a:tcPr marL="26284" marR="26284" marT="13142" marB="13142" anchor="ctr">
                    <a:lnL>
                      <a:noFill/>
                    </a:lnL>
                    <a:lnR>
                      <a:noFill/>
                    </a:lnR>
                    <a:lnT>
                      <a:noFill/>
                    </a:lnT>
                    <a:lnB>
                      <a:noFill/>
                    </a:lnB>
                  </a:tcPr>
                </a:tc>
                <a:tc>
                  <a:txBody>
                    <a:bodyPr/>
                    <a:lstStyle/>
                    <a:p>
                      <a:r>
                        <a:rPr lang="en-US" sz="1000" i="1">
                          <a:hlinkClick r:id="rId10" tooltip="Omega-6 fatty acid"/>
                        </a:rPr>
                        <a:t>n</a:t>
                      </a:r>
                      <a:r>
                        <a:rPr lang="en-US" sz="1000">
                          <a:hlinkClick r:id="rId10" tooltip="Omega-6 fatty acid"/>
                        </a:rPr>
                        <a:t>−6</a:t>
                      </a:r>
                      <a:endParaRPr lang="en-US" sz="1000"/>
                    </a:p>
                  </a:txBody>
                  <a:tcPr marL="26284" marR="26284" marT="13142" marB="13142" anchor="ctr">
                    <a:lnL>
                      <a:noFill/>
                    </a:lnL>
                    <a:lnR>
                      <a:noFill/>
                    </a:lnR>
                    <a:lnT>
                      <a:noFill/>
                    </a:lnT>
                    <a:lnB>
                      <a:noFill/>
                    </a:lnB>
                  </a:tcPr>
                </a:tc>
              </a:tr>
              <a:tr h="600566">
                <a:tc>
                  <a:txBody>
                    <a:bodyPr/>
                    <a:lstStyle/>
                    <a:p>
                      <a:r>
                        <a:rPr lang="en-US" sz="1000">
                          <a:hlinkClick r:id="rId16" tooltip="Eicosapentaenoic acid"/>
                        </a:rPr>
                        <a:t>Eicosapentaenoic acid</a:t>
                      </a:r>
                      <a:endParaRPr lang="en-US" sz="1000"/>
                    </a:p>
                  </a:txBody>
                  <a:tcPr marL="26284" marR="26284" marT="13142" marB="13142" anchor="ctr">
                    <a:lnL>
                      <a:noFill/>
                    </a:lnL>
                    <a:lnR>
                      <a:noFill/>
                    </a:lnR>
                    <a:lnT>
                      <a:noFill/>
                    </a:lnT>
                    <a:lnB>
                      <a:noFill/>
                    </a:lnB>
                  </a:tcPr>
                </a:tc>
                <a:tc>
                  <a:txBody>
                    <a:bodyPr/>
                    <a:lstStyle/>
                    <a:p>
                      <a:r>
                        <a:rPr lang="en-US" sz="1000"/>
                        <a:t>CH</a:t>
                      </a:r>
                      <a:r>
                        <a:rPr lang="en-US" sz="1000" baseline="-25000"/>
                        <a:t>3</a:t>
                      </a:r>
                      <a:r>
                        <a:rPr lang="en-US" sz="1000"/>
                        <a:t>CH</a:t>
                      </a:r>
                      <a:r>
                        <a:rPr lang="en-US" sz="1000" baseline="-25000"/>
                        <a:t>2</a:t>
                      </a:r>
                      <a:r>
                        <a:rPr lang="en-US" sz="1000" b="1"/>
                        <a:t>CH=CH</a:t>
                      </a:r>
                      <a:r>
                        <a:rPr lang="en-US" sz="1000"/>
                        <a:t>CH</a:t>
                      </a:r>
                      <a:r>
                        <a:rPr lang="en-US" sz="1000" baseline="-25000"/>
                        <a:t>2</a:t>
                      </a:r>
                      <a:r>
                        <a:rPr lang="en-US" sz="1000" b="1"/>
                        <a:t>CH=CH</a:t>
                      </a:r>
                      <a:r>
                        <a:rPr lang="en-US" sz="1000"/>
                        <a:t>CH</a:t>
                      </a:r>
                      <a:r>
                        <a:rPr lang="en-US" sz="1000" baseline="-25000"/>
                        <a:t>2</a:t>
                      </a:r>
                      <a:r>
                        <a:rPr lang="en-US" sz="1000" b="1"/>
                        <a:t>CH=CH</a:t>
                      </a:r>
                      <a:r>
                        <a:rPr lang="en-US" sz="1000"/>
                        <a:t>CH</a:t>
                      </a:r>
                      <a:r>
                        <a:rPr lang="en-US" sz="1000" baseline="-25000"/>
                        <a:t>2</a:t>
                      </a:r>
                      <a:r>
                        <a:rPr lang="en-US" sz="1000" b="1"/>
                        <a:t>CH=CH</a:t>
                      </a:r>
                      <a:r>
                        <a:rPr lang="en-US" sz="1000"/>
                        <a:t>CH</a:t>
                      </a:r>
                      <a:r>
                        <a:rPr lang="en-US" sz="1000" baseline="-25000"/>
                        <a:t>2</a:t>
                      </a:r>
                      <a:r>
                        <a:rPr lang="en-US" sz="1000" b="1"/>
                        <a:t>CH=CH</a:t>
                      </a:r>
                      <a:r>
                        <a:rPr lang="en-US" sz="1000"/>
                        <a:t>(CH</a:t>
                      </a:r>
                      <a:r>
                        <a:rPr lang="en-US" sz="1000" baseline="-25000"/>
                        <a:t>2</a:t>
                      </a:r>
                      <a:r>
                        <a:rPr lang="en-US" sz="1000"/>
                        <a:t>)</a:t>
                      </a:r>
                      <a:r>
                        <a:rPr lang="en-US" sz="1000" baseline="-25000"/>
                        <a:t>3</a:t>
                      </a:r>
                      <a:r>
                        <a:rPr lang="en-US" sz="1000"/>
                        <a:t>COOH</a:t>
                      </a:r>
                    </a:p>
                  </a:txBody>
                  <a:tcPr marL="26284" marR="26284" marT="13142" marB="13142" anchor="ctr">
                    <a:lnL>
                      <a:noFill/>
                    </a:lnL>
                    <a:lnR>
                      <a:noFill/>
                    </a:lnR>
                    <a:lnT>
                      <a:noFill/>
                    </a:lnT>
                    <a:lnB>
                      <a:noFill/>
                    </a:lnB>
                  </a:tcPr>
                </a:tc>
                <a:tc>
                  <a:txBody>
                    <a:bodyPr/>
                    <a:lstStyle/>
                    <a:p>
                      <a:r>
                        <a:rPr lang="en-US" sz="1000" i="1"/>
                        <a:t>cis</a:t>
                      </a:r>
                      <a:r>
                        <a:rPr lang="en-US" sz="1000"/>
                        <a:t>,</a:t>
                      </a:r>
                      <a:r>
                        <a:rPr lang="en-US" sz="1000" i="1"/>
                        <a:t>cis</a:t>
                      </a:r>
                      <a:r>
                        <a:rPr lang="en-US" sz="1000"/>
                        <a:t>,</a:t>
                      </a:r>
                      <a:r>
                        <a:rPr lang="en-US" sz="1000" i="1"/>
                        <a:t>cis</a:t>
                      </a:r>
                      <a:r>
                        <a:rPr lang="en-US" sz="1000"/>
                        <a:t>,</a:t>
                      </a:r>
                      <a:r>
                        <a:rPr lang="en-US" sz="1000" i="1"/>
                        <a:t>cis</a:t>
                      </a:r>
                      <a:r>
                        <a:rPr lang="en-US" sz="1000"/>
                        <a:t>,</a:t>
                      </a:r>
                      <a:r>
                        <a:rPr lang="en-US" sz="1000" i="1"/>
                        <a:t>cis</a:t>
                      </a:r>
                      <a:r>
                        <a:rPr lang="en-US" sz="1000"/>
                        <a:t>-</a:t>
                      </a:r>
                      <a:r>
                        <a:rPr lang="el-GR" sz="1000"/>
                        <a:t>Δ</a:t>
                      </a:r>
                      <a:r>
                        <a:rPr lang="el-GR" sz="1000" baseline="30000"/>
                        <a:t>5</a:t>
                      </a:r>
                      <a:r>
                        <a:rPr lang="el-GR" sz="1000"/>
                        <a:t>,Δ</a:t>
                      </a:r>
                      <a:r>
                        <a:rPr lang="el-GR" sz="1000" baseline="30000"/>
                        <a:t>8</a:t>
                      </a:r>
                      <a:r>
                        <a:rPr lang="el-GR" sz="1000"/>
                        <a:t>,Δ</a:t>
                      </a:r>
                      <a:r>
                        <a:rPr lang="el-GR" sz="1000" baseline="30000"/>
                        <a:t>11</a:t>
                      </a:r>
                      <a:r>
                        <a:rPr lang="el-GR" sz="1000"/>
                        <a:t>,Δ</a:t>
                      </a:r>
                      <a:r>
                        <a:rPr lang="el-GR" sz="1000" baseline="30000"/>
                        <a:t>14</a:t>
                      </a:r>
                      <a:r>
                        <a:rPr lang="el-GR" sz="1000"/>
                        <a:t>,Δ</a:t>
                      </a:r>
                      <a:r>
                        <a:rPr lang="el-GR" sz="1000" baseline="30000"/>
                        <a:t>17</a:t>
                      </a:r>
                      <a:endParaRPr lang="el-GR" sz="1000"/>
                    </a:p>
                  </a:txBody>
                  <a:tcPr marL="26284" marR="26284" marT="13142" marB="13142" anchor="ctr">
                    <a:lnL>
                      <a:noFill/>
                    </a:lnL>
                    <a:lnR>
                      <a:noFill/>
                    </a:lnR>
                    <a:lnT>
                      <a:noFill/>
                    </a:lnT>
                    <a:lnB>
                      <a:noFill/>
                    </a:lnB>
                  </a:tcPr>
                </a:tc>
                <a:tc>
                  <a:txBody>
                    <a:bodyPr/>
                    <a:lstStyle/>
                    <a:p>
                      <a:r>
                        <a:rPr lang="en-US" sz="1000"/>
                        <a:t>20:5</a:t>
                      </a:r>
                    </a:p>
                  </a:txBody>
                  <a:tcPr marL="26284" marR="26284" marT="13142" marB="13142" anchor="ctr">
                    <a:lnL>
                      <a:noFill/>
                    </a:lnL>
                    <a:lnR>
                      <a:noFill/>
                    </a:lnR>
                    <a:lnT>
                      <a:noFill/>
                    </a:lnT>
                    <a:lnB>
                      <a:noFill/>
                    </a:lnB>
                  </a:tcPr>
                </a:tc>
                <a:tc>
                  <a:txBody>
                    <a:bodyPr/>
                    <a:lstStyle/>
                    <a:p>
                      <a:r>
                        <a:rPr lang="en-US" sz="1000" i="1">
                          <a:hlinkClick r:id="rId13" tooltip="Omega-3 fatty acid"/>
                        </a:rPr>
                        <a:t>n</a:t>
                      </a:r>
                      <a:r>
                        <a:rPr lang="en-US" sz="1000">
                          <a:hlinkClick r:id="rId13" tooltip="Omega-3 fatty acid"/>
                        </a:rPr>
                        <a:t>−3</a:t>
                      </a:r>
                      <a:endParaRPr lang="en-US" sz="1000"/>
                    </a:p>
                  </a:txBody>
                  <a:tcPr marL="26284" marR="26284" marT="13142" marB="13142" anchor="ctr">
                    <a:lnL>
                      <a:noFill/>
                    </a:lnL>
                    <a:lnR>
                      <a:noFill/>
                    </a:lnR>
                    <a:lnT>
                      <a:noFill/>
                    </a:lnT>
                    <a:lnB>
                      <a:noFill/>
                    </a:lnB>
                  </a:tcPr>
                </a:tc>
              </a:tr>
              <a:tr h="316086">
                <a:tc>
                  <a:txBody>
                    <a:bodyPr/>
                    <a:lstStyle/>
                    <a:p>
                      <a:r>
                        <a:rPr lang="en-US" sz="1000">
                          <a:hlinkClick r:id="rId17" tooltip="Erucic acid"/>
                        </a:rPr>
                        <a:t>Erucic acid</a:t>
                      </a:r>
                      <a:endParaRPr lang="en-US" sz="1000"/>
                    </a:p>
                  </a:txBody>
                  <a:tcPr marL="26284" marR="26284" marT="13142" marB="13142" anchor="ctr">
                    <a:lnL>
                      <a:noFill/>
                    </a:lnL>
                    <a:lnR>
                      <a:noFill/>
                    </a:lnR>
                    <a:lnT>
                      <a:noFill/>
                    </a:lnT>
                    <a:lnB>
                      <a:noFill/>
                    </a:lnB>
                  </a:tcPr>
                </a:tc>
                <a:tc>
                  <a:txBody>
                    <a:bodyPr/>
                    <a:lstStyle/>
                    <a:p>
                      <a:r>
                        <a:rPr lang="en-US" sz="1000"/>
                        <a:t>CH</a:t>
                      </a:r>
                      <a:r>
                        <a:rPr lang="en-US" sz="1000" baseline="-25000"/>
                        <a:t>3</a:t>
                      </a:r>
                      <a:r>
                        <a:rPr lang="en-US" sz="1000"/>
                        <a:t>(CH</a:t>
                      </a:r>
                      <a:r>
                        <a:rPr lang="en-US" sz="1000" baseline="-25000"/>
                        <a:t>2</a:t>
                      </a:r>
                      <a:r>
                        <a:rPr lang="en-US" sz="1000"/>
                        <a:t>)</a:t>
                      </a:r>
                      <a:r>
                        <a:rPr lang="en-US" sz="1000" baseline="-25000"/>
                        <a:t>7</a:t>
                      </a:r>
                      <a:r>
                        <a:rPr lang="en-US" sz="1000" b="1"/>
                        <a:t>CH=CH</a:t>
                      </a:r>
                      <a:r>
                        <a:rPr lang="en-US" sz="1000"/>
                        <a:t>(CH</a:t>
                      </a:r>
                      <a:r>
                        <a:rPr lang="en-US" sz="1000" baseline="-25000"/>
                        <a:t>2</a:t>
                      </a:r>
                      <a:r>
                        <a:rPr lang="en-US" sz="1000"/>
                        <a:t>)</a:t>
                      </a:r>
                      <a:r>
                        <a:rPr lang="en-US" sz="1000" baseline="-25000"/>
                        <a:t>11</a:t>
                      </a:r>
                      <a:r>
                        <a:rPr lang="en-US" sz="1000"/>
                        <a:t>COOH</a:t>
                      </a:r>
                    </a:p>
                  </a:txBody>
                  <a:tcPr marL="26284" marR="26284" marT="13142" marB="13142" anchor="ctr">
                    <a:lnL>
                      <a:noFill/>
                    </a:lnL>
                    <a:lnR>
                      <a:noFill/>
                    </a:lnR>
                    <a:lnT>
                      <a:noFill/>
                    </a:lnT>
                    <a:lnB>
                      <a:noFill/>
                    </a:lnB>
                  </a:tcPr>
                </a:tc>
                <a:tc>
                  <a:txBody>
                    <a:bodyPr/>
                    <a:lstStyle/>
                    <a:p>
                      <a:r>
                        <a:rPr lang="en-US" sz="1000" i="1"/>
                        <a:t>cis</a:t>
                      </a:r>
                      <a:r>
                        <a:rPr lang="en-US" sz="1000"/>
                        <a:t>-</a:t>
                      </a:r>
                      <a:r>
                        <a:rPr lang="el-GR" sz="1000"/>
                        <a:t>Δ</a:t>
                      </a:r>
                      <a:r>
                        <a:rPr lang="el-GR" sz="1000" baseline="30000"/>
                        <a:t>13</a:t>
                      </a:r>
                      <a:endParaRPr lang="el-GR" sz="1000"/>
                    </a:p>
                  </a:txBody>
                  <a:tcPr marL="26284" marR="26284" marT="13142" marB="13142" anchor="ctr">
                    <a:lnL>
                      <a:noFill/>
                    </a:lnL>
                    <a:lnR>
                      <a:noFill/>
                    </a:lnR>
                    <a:lnT>
                      <a:noFill/>
                    </a:lnT>
                    <a:lnB>
                      <a:noFill/>
                    </a:lnB>
                  </a:tcPr>
                </a:tc>
                <a:tc>
                  <a:txBody>
                    <a:bodyPr/>
                    <a:lstStyle/>
                    <a:p>
                      <a:r>
                        <a:rPr lang="en-US" sz="1000"/>
                        <a:t>22:1</a:t>
                      </a:r>
                    </a:p>
                  </a:txBody>
                  <a:tcPr marL="26284" marR="26284" marT="13142" marB="13142" anchor="ctr">
                    <a:lnL>
                      <a:noFill/>
                    </a:lnL>
                    <a:lnR>
                      <a:noFill/>
                    </a:lnR>
                    <a:lnT>
                      <a:noFill/>
                    </a:lnT>
                    <a:lnB>
                      <a:noFill/>
                    </a:lnB>
                  </a:tcPr>
                </a:tc>
                <a:tc>
                  <a:txBody>
                    <a:bodyPr/>
                    <a:lstStyle/>
                    <a:p>
                      <a:r>
                        <a:rPr lang="en-US" sz="1000" i="1">
                          <a:hlinkClick r:id="rId6" tooltip="Omega-9 fatty acid"/>
                        </a:rPr>
                        <a:t>n</a:t>
                      </a:r>
                      <a:r>
                        <a:rPr lang="en-US" sz="1000">
                          <a:hlinkClick r:id="rId6" tooltip="Omega-9 fatty acid"/>
                        </a:rPr>
                        <a:t>−9</a:t>
                      </a:r>
                      <a:endParaRPr lang="en-US" sz="1000"/>
                    </a:p>
                  </a:txBody>
                  <a:tcPr marL="26284" marR="26284" marT="13142" marB="13142" anchor="ctr">
                    <a:lnL>
                      <a:noFill/>
                    </a:lnL>
                    <a:lnR>
                      <a:noFill/>
                    </a:lnR>
                    <a:lnT>
                      <a:noFill/>
                    </a:lnT>
                    <a:lnB>
                      <a:noFill/>
                    </a:lnB>
                  </a:tcPr>
                </a:tc>
              </a:tr>
              <a:tr h="676883">
                <a:tc>
                  <a:txBody>
                    <a:bodyPr/>
                    <a:lstStyle/>
                    <a:p>
                      <a:r>
                        <a:rPr lang="en-US" sz="1000">
                          <a:hlinkClick r:id="rId18" tooltip="Docosahexaenoic acid"/>
                        </a:rPr>
                        <a:t>Docosahexaenoic acid</a:t>
                      </a:r>
                      <a:endParaRPr lang="en-US" sz="1000"/>
                    </a:p>
                  </a:txBody>
                  <a:tcPr marL="26284" marR="26284" marT="13142" marB="13142" anchor="ctr">
                    <a:lnL>
                      <a:noFill/>
                    </a:lnL>
                    <a:lnR>
                      <a:noFill/>
                    </a:lnR>
                    <a:lnT>
                      <a:noFill/>
                    </a:lnT>
                    <a:lnB>
                      <a:noFill/>
                    </a:lnB>
                  </a:tcPr>
                </a:tc>
                <a:tc>
                  <a:txBody>
                    <a:bodyPr/>
                    <a:lstStyle/>
                    <a:p>
                      <a:r>
                        <a:rPr lang="en-US" sz="1000"/>
                        <a:t>CH</a:t>
                      </a:r>
                      <a:r>
                        <a:rPr lang="en-US" sz="1000" baseline="-25000"/>
                        <a:t>3</a:t>
                      </a:r>
                      <a:r>
                        <a:rPr lang="en-US" sz="1000"/>
                        <a:t>CH</a:t>
                      </a:r>
                      <a:r>
                        <a:rPr lang="en-US" sz="1000" baseline="-25000"/>
                        <a:t>2</a:t>
                      </a:r>
                      <a:r>
                        <a:rPr lang="en-US" sz="1000" b="1"/>
                        <a:t>CH=CH</a:t>
                      </a:r>
                      <a:r>
                        <a:rPr lang="en-US" sz="1000"/>
                        <a:t>CH</a:t>
                      </a:r>
                      <a:r>
                        <a:rPr lang="en-US" sz="1000" baseline="-25000"/>
                        <a:t>2</a:t>
                      </a:r>
                      <a:r>
                        <a:rPr lang="en-US" sz="1000" b="1"/>
                        <a:t>CH=CH</a:t>
                      </a:r>
                      <a:r>
                        <a:rPr lang="en-US" sz="1000"/>
                        <a:t>CH</a:t>
                      </a:r>
                      <a:r>
                        <a:rPr lang="en-US" sz="1000" baseline="-25000"/>
                        <a:t>2</a:t>
                      </a:r>
                      <a:r>
                        <a:rPr lang="en-US" sz="1000" b="1"/>
                        <a:t>CH=CH</a:t>
                      </a:r>
                      <a:r>
                        <a:rPr lang="en-US" sz="1000"/>
                        <a:t>CH</a:t>
                      </a:r>
                      <a:r>
                        <a:rPr lang="en-US" sz="1000" baseline="-25000"/>
                        <a:t>2</a:t>
                      </a:r>
                      <a:r>
                        <a:rPr lang="en-US" sz="1000" b="1"/>
                        <a:t>CH=CH</a:t>
                      </a:r>
                      <a:r>
                        <a:rPr lang="en-US" sz="1000"/>
                        <a:t>CH</a:t>
                      </a:r>
                      <a:r>
                        <a:rPr lang="en-US" sz="1000" baseline="-25000"/>
                        <a:t>2</a:t>
                      </a:r>
                      <a:r>
                        <a:rPr lang="en-US" sz="1000" b="1"/>
                        <a:t>CH=CH</a:t>
                      </a:r>
                      <a:r>
                        <a:rPr lang="en-US" sz="1000"/>
                        <a:t>CH</a:t>
                      </a:r>
                      <a:r>
                        <a:rPr lang="en-US" sz="1000" baseline="-25000"/>
                        <a:t>2</a:t>
                      </a:r>
                      <a:r>
                        <a:rPr lang="en-US" sz="1000" b="1"/>
                        <a:t>CH=CH</a:t>
                      </a:r>
                      <a:r>
                        <a:rPr lang="en-US" sz="1000"/>
                        <a:t>(CH</a:t>
                      </a:r>
                      <a:r>
                        <a:rPr lang="en-US" sz="1000" baseline="-25000"/>
                        <a:t>2</a:t>
                      </a:r>
                      <a:r>
                        <a:rPr lang="en-US" sz="1000"/>
                        <a:t>)</a:t>
                      </a:r>
                      <a:r>
                        <a:rPr lang="en-US" sz="1000" baseline="-25000"/>
                        <a:t>2</a:t>
                      </a:r>
                      <a:r>
                        <a:rPr lang="en-US" sz="1000"/>
                        <a:t>COOH</a:t>
                      </a:r>
                    </a:p>
                  </a:txBody>
                  <a:tcPr marL="26284" marR="26284" marT="13142" marB="13142" anchor="ctr">
                    <a:lnL>
                      <a:noFill/>
                    </a:lnL>
                    <a:lnR>
                      <a:noFill/>
                    </a:lnR>
                    <a:lnT>
                      <a:noFill/>
                    </a:lnT>
                    <a:lnB>
                      <a:noFill/>
                    </a:lnB>
                  </a:tcPr>
                </a:tc>
                <a:tc>
                  <a:txBody>
                    <a:bodyPr/>
                    <a:lstStyle/>
                    <a:p>
                      <a:r>
                        <a:rPr lang="en-US" sz="1000" i="1"/>
                        <a:t>cis</a:t>
                      </a:r>
                      <a:r>
                        <a:rPr lang="en-US" sz="1000"/>
                        <a:t>,</a:t>
                      </a:r>
                      <a:r>
                        <a:rPr lang="en-US" sz="1000" i="1"/>
                        <a:t>cis</a:t>
                      </a:r>
                      <a:r>
                        <a:rPr lang="en-US" sz="1000"/>
                        <a:t>,</a:t>
                      </a:r>
                      <a:r>
                        <a:rPr lang="en-US" sz="1000" i="1"/>
                        <a:t>cis</a:t>
                      </a:r>
                      <a:r>
                        <a:rPr lang="en-US" sz="1000"/>
                        <a:t>,</a:t>
                      </a:r>
                      <a:r>
                        <a:rPr lang="en-US" sz="1000" i="1"/>
                        <a:t>cis</a:t>
                      </a:r>
                      <a:r>
                        <a:rPr lang="en-US" sz="1000"/>
                        <a:t>,</a:t>
                      </a:r>
                      <a:r>
                        <a:rPr lang="en-US" sz="1000" i="1"/>
                        <a:t>cis</a:t>
                      </a:r>
                      <a:r>
                        <a:rPr lang="en-US" sz="1000"/>
                        <a:t>,</a:t>
                      </a:r>
                      <a:r>
                        <a:rPr lang="en-US" sz="1000" i="1"/>
                        <a:t>cis</a:t>
                      </a:r>
                      <a:r>
                        <a:rPr lang="en-US" sz="1000"/>
                        <a:t>-</a:t>
                      </a:r>
                      <a:r>
                        <a:rPr lang="el-GR" sz="1000"/>
                        <a:t>Δ</a:t>
                      </a:r>
                      <a:r>
                        <a:rPr lang="el-GR" sz="1000" baseline="30000"/>
                        <a:t>4</a:t>
                      </a:r>
                      <a:r>
                        <a:rPr lang="el-GR" sz="1000"/>
                        <a:t>,Δ</a:t>
                      </a:r>
                      <a:r>
                        <a:rPr lang="el-GR" sz="1000" baseline="30000"/>
                        <a:t>7</a:t>
                      </a:r>
                      <a:r>
                        <a:rPr lang="el-GR" sz="1000"/>
                        <a:t>,Δ</a:t>
                      </a:r>
                      <a:r>
                        <a:rPr lang="el-GR" sz="1000" baseline="30000"/>
                        <a:t>10</a:t>
                      </a:r>
                      <a:r>
                        <a:rPr lang="el-GR" sz="1000"/>
                        <a:t>,Δ</a:t>
                      </a:r>
                      <a:r>
                        <a:rPr lang="el-GR" sz="1000" baseline="30000"/>
                        <a:t>13</a:t>
                      </a:r>
                      <a:r>
                        <a:rPr lang="el-GR" sz="1000"/>
                        <a:t>,Δ</a:t>
                      </a:r>
                      <a:r>
                        <a:rPr lang="el-GR" sz="1000" baseline="30000"/>
                        <a:t>16</a:t>
                      </a:r>
                      <a:r>
                        <a:rPr lang="el-GR" sz="1000"/>
                        <a:t>,Δ</a:t>
                      </a:r>
                      <a:r>
                        <a:rPr lang="el-GR" sz="1000" baseline="30000"/>
                        <a:t>19</a:t>
                      </a:r>
                      <a:endParaRPr lang="el-GR" sz="1000"/>
                    </a:p>
                  </a:txBody>
                  <a:tcPr marL="26284" marR="26284" marT="13142" marB="13142" anchor="ctr">
                    <a:lnL>
                      <a:noFill/>
                    </a:lnL>
                    <a:lnR>
                      <a:noFill/>
                    </a:lnR>
                    <a:lnT>
                      <a:noFill/>
                    </a:lnT>
                    <a:lnB>
                      <a:noFill/>
                    </a:lnB>
                  </a:tcPr>
                </a:tc>
                <a:tc>
                  <a:txBody>
                    <a:bodyPr/>
                    <a:lstStyle/>
                    <a:p>
                      <a:r>
                        <a:rPr lang="en-US" sz="1000"/>
                        <a:t>22:6</a:t>
                      </a:r>
                    </a:p>
                  </a:txBody>
                  <a:tcPr marL="26284" marR="26284" marT="13142" marB="13142" anchor="ctr">
                    <a:lnL>
                      <a:noFill/>
                    </a:lnL>
                    <a:lnR>
                      <a:noFill/>
                    </a:lnR>
                    <a:lnT>
                      <a:noFill/>
                    </a:lnT>
                    <a:lnB>
                      <a:noFill/>
                    </a:lnB>
                  </a:tcPr>
                </a:tc>
                <a:tc>
                  <a:txBody>
                    <a:bodyPr/>
                    <a:lstStyle/>
                    <a:p>
                      <a:r>
                        <a:rPr lang="en-US" sz="1000" i="1" dirty="0">
                          <a:hlinkClick r:id="rId13" tooltip="Omega-3 fatty acid"/>
                        </a:rPr>
                        <a:t>n</a:t>
                      </a:r>
                      <a:r>
                        <a:rPr lang="en-US" sz="1000" dirty="0">
                          <a:hlinkClick r:id="rId13" tooltip="Omega-3 fatty acid"/>
                        </a:rPr>
                        <a:t>−3</a:t>
                      </a:r>
                      <a:endParaRPr lang="en-US" sz="1000" dirty="0"/>
                    </a:p>
                  </a:txBody>
                  <a:tcPr marL="26284" marR="26284" marT="13142" marB="13142" anchor="ctr">
                    <a:lnL>
                      <a:noFill/>
                    </a:lnL>
                    <a:lnR>
                      <a:noFill/>
                    </a:lnR>
                    <a:lnT>
                      <a:noFill/>
                    </a:lnT>
                    <a:lnB>
                      <a:noFill/>
                    </a:lnB>
                  </a:tcPr>
                </a:tc>
              </a:tr>
            </a:tbl>
          </a:graphicData>
        </a:graphic>
      </p:graphicFrame>
      <p:sp>
        <p:nvSpPr>
          <p:cNvPr id="3" name="직사각형 2"/>
          <p:cNvSpPr/>
          <p:nvPr/>
        </p:nvSpPr>
        <p:spPr>
          <a:xfrm>
            <a:off x="827584" y="332656"/>
            <a:ext cx="3634393" cy="369332"/>
          </a:xfrm>
          <a:prstGeom prst="rect">
            <a:avLst/>
          </a:prstGeom>
        </p:spPr>
        <p:txBody>
          <a:bodyPr wrap="none">
            <a:spAutoFit/>
          </a:bodyPr>
          <a:lstStyle/>
          <a:p>
            <a:r>
              <a:rPr lang="en-US" dirty="0"/>
              <a:t>Examples of Unsaturated Fatty Acids</a:t>
            </a:r>
          </a:p>
        </p:txBody>
      </p:sp>
    </p:spTree>
    <p:extLst>
      <p:ext uri="{BB962C8B-B14F-4D97-AF65-F5344CB8AC3E}">
        <p14:creationId xmlns:p14="http://schemas.microsoft.com/office/powerpoint/2010/main" val="118852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457200" y="404664"/>
            <a:ext cx="8229600" cy="6120680"/>
          </a:xfrm>
          <a:prstGeom prst="rect">
            <a:avLst/>
          </a:prstGeom>
        </p:spPr>
        <p:txBody>
          <a:bodyPr>
            <a:normAutofit/>
          </a:bodyPr>
          <a:lstStyle/>
          <a:p>
            <a:pPr marL="118872" marR="0" lvl="0" algn="l" defTabSz="914400" rtl="0" eaLnBrk="1" fontAlgn="auto" latinLnBrk="1" hangingPunct="1">
              <a:lnSpc>
                <a:spcPct val="100000"/>
              </a:lnSpc>
              <a:spcBef>
                <a:spcPts val="0"/>
              </a:spcBef>
              <a:spcAft>
                <a:spcPts val="0"/>
              </a:spcAft>
              <a:buClr>
                <a:schemeClr val="accent1"/>
              </a:buClr>
              <a:buSzPct val="80000"/>
              <a:tabLst/>
              <a:defRPr/>
            </a:pPr>
            <a:endParaRPr kumimoji="0" lang="en-US" altLang="ko-KR" sz="3200" b="1" i="0" u="none" strike="noStrike" kern="1200" cap="none" spc="0" normalizeH="0" baseline="0" noProof="0" dirty="0" smtClean="0">
              <a:ln>
                <a:noFill/>
              </a:ln>
              <a:solidFill>
                <a:schemeClr val="tx1"/>
              </a:solidFill>
              <a:effectLst/>
              <a:uLnTx/>
              <a:uFillTx/>
              <a:latin typeface="맑은 고딕" panose="020B0503020000020004" pitchFamily="50" charset="-127"/>
              <a:ea typeface="맑은 고딕" panose="020B0503020000020004" pitchFamily="50" charset="-127"/>
            </a:endParaRPr>
          </a:p>
        </p:txBody>
      </p:sp>
      <p:sp>
        <p:nvSpPr>
          <p:cNvPr id="2" name="직사각형 1"/>
          <p:cNvSpPr/>
          <p:nvPr/>
        </p:nvSpPr>
        <p:spPr>
          <a:xfrm>
            <a:off x="1729369" y="6345000"/>
            <a:ext cx="5166320" cy="276999"/>
          </a:xfrm>
          <a:prstGeom prst="rect">
            <a:avLst/>
          </a:prstGeom>
        </p:spPr>
        <p:txBody>
          <a:bodyPr wrap="square">
            <a:spAutoFit/>
          </a:bodyPr>
          <a:lstStyle/>
          <a:p>
            <a:r>
              <a:rPr lang="en-US" sz="1200" dirty="0"/>
              <a:t>http://en.wikipedia.org/wiki/Photosynthesis</a:t>
            </a:r>
          </a:p>
        </p:txBody>
      </p:sp>
      <p:pic>
        <p:nvPicPr>
          <p:cNvPr id="3" name="Picture 2" descr="http://upload.wikimedia.org/wikipedia/commons/thumb/0/0c/Simple_photosynthesis_overview.svg/800px-Simple_photosynthesis_overview.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4172" y="1113447"/>
            <a:ext cx="4242726" cy="5248325"/>
          </a:xfrm>
          <a:prstGeom prst="rect">
            <a:avLst/>
          </a:prstGeom>
          <a:noFill/>
          <a:extLst>
            <a:ext uri="{909E8E84-426E-40DD-AFC4-6F175D3DCCD1}">
              <a14:hiddenFill xmlns:a14="http://schemas.microsoft.com/office/drawing/2010/main">
                <a:solidFill>
                  <a:srgbClr val="FFFFFF"/>
                </a:solidFill>
              </a14:hiddenFill>
            </a:ext>
          </a:extLst>
        </p:spPr>
      </p:pic>
      <p:sp>
        <p:nvSpPr>
          <p:cNvPr id="5" name="직사각형 4"/>
          <p:cNvSpPr/>
          <p:nvPr/>
        </p:nvSpPr>
        <p:spPr>
          <a:xfrm>
            <a:off x="971600" y="476672"/>
            <a:ext cx="7560840" cy="646331"/>
          </a:xfrm>
          <a:prstGeom prst="rect">
            <a:avLst/>
          </a:prstGeom>
        </p:spPr>
        <p:txBody>
          <a:bodyPr wrap="square">
            <a:spAutoFit/>
          </a:bodyPr>
          <a:lstStyle/>
          <a:p>
            <a:pPr latinLnBrk="0"/>
            <a:r>
              <a:rPr lang="en-US" dirty="0"/>
              <a:t>Photosynthesis changes sunlight into chemical energy, splits water to liberate O2, and fixes CO2 into sugar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표 1"/>
          <p:cNvGraphicFramePr>
            <a:graphicFrameLocks noGrp="1"/>
          </p:cNvGraphicFramePr>
          <p:nvPr>
            <p:extLst>
              <p:ext uri="{D42A27DB-BD31-4B8C-83A1-F6EECF244321}">
                <p14:modId xmlns:p14="http://schemas.microsoft.com/office/powerpoint/2010/main" val="2756066792"/>
              </p:ext>
            </p:extLst>
          </p:nvPr>
        </p:nvGraphicFramePr>
        <p:xfrm>
          <a:off x="539552" y="1340768"/>
          <a:ext cx="8229600" cy="4023360"/>
        </p:xfrm>
        <a:graphic>
          <a:graphicData uri="http://schemas.openxmlformats.org/drawingml/2006/table">
            <a:tbl>
              <a:tblPr/>
              <a:tblGrid>
                <a:gridCol w="2743200"/>
                <a:gridCol w="2743200"/>
                <a:gridCol w="2743200"/>
              </a:tblGrid>
              <a:tr h="0">
                <a:tc>
                  <a:txBody>
                    <a:bodyPr/>
                    <a:lstStyle/>
                    <a:p>
                      <a:r>
                        <a:rPr lang="en-US" dirty="0"/>
                        <a:t>Common name</a:t>
                      </a:r>
                    </a:p>
                  </a:txBody>
                  <a:tcPr anchor="ctr">
                    <a:lnL>
                      <a:noFill/>
                    </a:lnL>
                    <a:lnR>
                      <a:noFill/>
                    </a:lnR>
                    <a:lnT>
                      <a:noFill/>
                    </a:lnT>
                    <a:lnB>
                      <a:noFill/>
                    </a:lnB>
                  </a:tcPr>
                </a:tc>
                <a:tc>
                  <a:txBody>
                    <a:bodyPr/>
                    <a:lstStyle/>
                    <a:p>
                      <a:r>
                        <a:rPr lang="en-US"/>
                        <a:t>Chemical structure</a:t>
                      </a:r>
                    </a:p>
                  </a:txBody>
                  <a:tcPr anchor="ctr">
                    <a:lnL>
                      <a:noFill/>
                    </a:lnL>
                    <a:lnR>
                      <a:noFill/>
                    </a:lnR>
                    <a:lnT>
                      <a:noFill/>
                    </a:lnT>
                    <a:lnB>
                      <a:noFill/>
                    </a:lnB>
                  </a:tcPr>
                </a:tc>
                <a:tc>
                  <a:txBody>
                    <a:bodyPr/>
                    <a:lstStyle/>
                    <a:p>
                      <a:r>
                        <a:rPr lang="en-US" i="1"/>
                        <a:t>C</a:t>
                      </a:r>
                      <a:r>
                        <a:rPr lang="en-US"/>
                        <a:t>:</a:t>
                      </a:r>
                      <a:r>
                        <a:rPr lang="en-US" i="1"/>
                        <a:t>D</a:t>
                      </a:r>
                      <a:endParaRPr lang="en-US"/>
                    </a:p>
                  </a:txBody>
                  <a:tcPr anchor="ctr">
                    <a:lnL>
                      <a:noFill/>
                    </a:lnL>
                    <a:lnR>
                      <a:noFill/>
                    </a:lnR>
                    <a:lnT>
                      <a:noFill/>
                    </a:lnT>
                    <a:lnB>
                      <a:noFill/>
                    </a:lnB>
                  </a:tcPr>
                </a:tc>
              </a:tr>
              <a:tr h="0">
                <a:tc>
                  <a:txBody>
                    <a:bodyPr/>
                    <a:lstStyle/>
                    <a:p>
                      <a:r>
                        <a:rPr lang="en-US">
                          <a:hlinkClick r:id="rId2" tooltip="Caprylic acid"/>
                        </a:rPr>
                        <a:t>Caprylic acid</a:t>
                      </a:r>
                      <a:endParaRPr lang="en-US"/>
                    </a:p>
                  </a:txBody>
                  <a:tcPr anchor="ctr">
                    <a:lnL>
                      <a:noFill/>
                    </a:lnL>
                    <a:lnR>
                      <a:noFill/>
                    </a:lnR>
                    <a:lnT>
                      <a:noFill/>
                    </a:lnT>
                    <a:lnB>
                      <a:noFill/>
                    </a:lnB>
                  </a:tcPr>
                </a:tc>
                <a:tc>
                  <a:txBody>
                    <a:bodyPr/>
                    <a:lstStyle/>
                    <a:p>
                      <a:r>
                        <a:rPr lang="en-US"/>
                        <a:t>CH</a:t>
                      </a:r>
                      <a:r>
                        <a:rPr lang="en-US" baseline="-25000"/>
                        <a:t>3</a:t>
                      </a:r>
                      <a:r>
                        <a:rPr lang="en-US"/>
                        <a:t>(CH</a:t>
                      </a:r>
                      <a:r>
                        <a:rPr lang="en-US" baseline="-25000"/>
                        <a:t>2</a:t>
                      </a:r>
                      <a:r>
                        <a:rPr lang="en-US"/>
                        <a:t>)</a:t>
                      </a:r>
                      <a:r>
                        <a:rPr lang="en-US" baseline="-25000"/>
                        <a:t>6</a:t>
                      </a:r>
                      <a:r>
                        <a:rPr lang="en-US"/>
                        <a:t>COOH</a:t>
                      </a:r>
                    </a:p>
                  </a:txBody>
                  <a:tcPr anchor="ctr">
                    <a:lnL>
                      <a:noFill/>
                    </a:lnL>
                    <a:lnR>
                      <a:noFill/>
                    </a:lnR>
                    <a:lnT>
                      <a:noFill/>
                    </a:lnT>
                    <a:lnB>
                      <a:noFill/>
                    </a:lnB>
                  </a:tcPr>
                </a:tc>
                <a:tc>
                  <a:txBody>
                    <a:bodyPr/>
                    <a:lstStyle/>
                    <a:p>
                      <a:r>
                        <a:rPr lang="en-US"/>
                        <a:t>8:0</a:t>
                      </a:r>
                    </a:p>
                  </a:txBody>
                  <a:tcPr anchor="ctr">
                    <a:lnL>
                      <a:noFill/>
                    </a:lnL>
                    <a:lnR>
                      <a:noFill/>
                    </a:lnR>
                    <a:lnT>
                      <a:noFill/>
                    </a:lnT>
                    <a:lnB>
                      <a:noFill/>
                    </a:lnB>
                  </a:tcPr>
                </a:tc>
              </a:tr>
              <a:tr h="0">
                <a:tc>
                  <a:txBody>
                    <a:bodyPr/>
                    <a:lstStyle/>
                    <a:p>
                      <a:r>
                        <a:rPr lang="en-US">
                          <a:hlinkClick r:id="rId3" tooltip="Capric acid"/>
                        </a:rPr>
                        <a:t>Capric acid</a:t>
                      </a:r>
                      <a:endParaRPr lang="en-US"/>
                    </a:p>
                  </a:txBody>
                  <a:tcPr anchor="ctr">
                    <a:lnL>
                      <a:noFill/>
                    </a:lnL>
                    <a:lnR>
                      <a:noFill/>
                    </a:lnR>
                    <a:lnT>
                      <a:noFill/>
                    </a:lnT>
                    <a:lnB>
                      <a:noFill/>
                    </a:lnB>
                  </a:tcPr>
                </a:tc>
                <a:tc>
                  <a:txBody>
                    <a:bodyPr/>
                    <a:lstStyle/>
                    <a:p>
                      <a:r>
                        <a:rPr lang="en-US"/>
                        <a:t>CH</a:t>
                      </a:r>
                      <a:r>
                        <a:rPr lang="en-US" baseline="-25000"/>
                        <a:t>3</a:t>
                      </a:r>
                      <a:r>
                        <a:rPr lang="en-US"/>
                        <a:t>(CH</a:t>
                      </a:r>
                      <a:r>
                        <a:rPr lang="en-US" baseline="-25000"/>
                        <a:t>2</a:t>
                      </a:r>
                      <a:r>
                        <a:rPr lang="en-US"/>
                        <a:t>)</a:t>
                      </a:r>
                      <a:r>
                        <a:rPr lang="en-US" baseline="-25000"/>
                        <a:t>8</a:t>
                      </a:r>
                      <a:r>
                        <a:rPr lang="en-US"/>
                        <a:t>COOH</a:t>
                      </a:r>
                    </a:p>
                  </a:txBody>
                  <a:tcPr anchor="ctr">
                    <a:lnL>
                      <a:noFill/>
                    </a:lnL>
                    <a:lnR>
                      <a:noFill/>
                    </a:lnR>
                    <a:lnT>
                      <a:noFill/>
                    </a:lnT>
                    <a:lnB>
                      <a:noFill/>
                    </a:lnB>
                  </a:tcPr>
                </a:tc>
                <a:tc>
                  <a:txBody>
                    <a:bodyPr/>
                    <a:lstStyle/>
                    <a:p>
                      <a:r>
                        <a:rPr lang="en-US" dirty="0"/>
                        <a:t>10:0</a:t>
                      </a:r>
                    </a:p>
                  </a:txBody>
                  <a:tcPr anchor="ctr">
                    <a:lnL>
                      <a:noFill/>
                    </a:lnL>
                    <a:lnR>
                      <a:noFill/>
                    </a:lnR>
                    <a:lnT>
                      <a:noFill/>
                    </a:lnT>
                    <a:lnB>
                      <a:noFill/>
                    </a:lnB>
                  </a:tcPr>
                </a:tc>
              </a:tr>
              <a:tr h="0">
                <a:tc>
                  <a:txBody>
                    <a:bodyPr/>
                    <a:lstStyle/>
                    <a:p>
                      <a:r>
                        <a:rPr lang="en-US">
                          <a:hlinkClick r:id="rId4" tooltip="Lauric acid"/>
                        </a:rPr>
                        <a:t>Lauric acid</a:t>
                      </a:r>
                      <a:endParaRPr lang="en-US"/>
                    </a:p>
                  </a:txBody>
                  <a:tcPr anchor="ctr">
                    <a:lnL>
                      <a:noFill/>
                    </a:lnL>
                    <a:lnR>
                      <a:noFill/>
                    </a:lnR>
                    <a:lnT>
                      <a:noFill/>
                    </a:lnT>
                    <a:lnB>
                      <a:noFill/>
                    </a:lnB>
                  </a:tcPr>
                </a:tc>
                <a:tc>
                  <a:txBody>
                    <a:bodyPr/>
                    <a:lstStyle/>
                    <a:p>
                      <a:r>
                        <a:rPr lang="en-US"/>
                        <a:t>CH</a:t>
                      </a:r>
                      <a:r>
                        <a:rPr lang="en-US" baseline="-25000"/>
                        <a:t>3</a:t>
                      </a:r>
                      <a:r>
                        <a:rPr lang="en-US"/>
                        <a:t>(CH</a:t>
                      </a:r>
                      <a:r>
                        <a:rPr lang="en-US" baseline="-25000"/>
                        <a:t>2</a:t>
                      </a:r>
                      <a:r>
                        <a:rPr lang="en-US"/>
                        <a:t>)</a:t>
                      </a:r>
                      <a:r>
                        <a:rPr lang="en-US" baseline="-25000"/>
                        <a:t>10</a:t>
                      </a:r>
                      <a:r>
                        <a:rPr lang="en-US"/>
                        <a:t>COOH</a:t>
                      </a:r>
                    </a:p>
                  </a:txBody>
                  <a:tcPr anchor="ctr">
                    <a:lnL>
                      <a:noFill/>
                    </a:lnL>
                    <a:lnR>
                      <a:noFill/>
                    </a:lnR>
                    <a:lnT>
                      <a:noFill/>
                    </a:lnT>
                    <a:lnB>
                      <a:noFill/>
                    </a:lnB>
                  </a:tcPr>
                </a:tc>
                <a:tc>
                  <a:txBody>
                    <a:bodyPr/>
                    <a:lstStyle/>
                    <a:p>
                      <a:r>
                        <a:rPr lang="en-US"/>
                        <a:t>12:0</a:t>
                      </a:r>
                    </a:p>
                  </a:txBody>
                  <a:tcPr anchor="ctr">
                    <a:lnL>
                      <a:noFill/>
                    </a:lnL>
                    <a:lnR>
                      <a:noFill/>
                    </a:lnR>
                    <a:lnT>
                      <a:noFill/>
                    </a:lnT>
                    <a:lnB>
                      <a:noFill/>
                    </a:lnB>
                  </a:tcPr>
                </a:tc>
              </a:tr>
              <a:tr h="0">
                <a:tc>
                  <a:txBody>
                    <a:bodyPr/>
                    <a:lstStyle/>
                    <a:p>
                      <a:r>
                        <a:rPr lang="en-US">
                          <a:hlinkClick r:id="rId5" tooltip="Myristic acid"/>
                        </a:rPr>
                        <a:t>Myristic acid</a:t>
                      </a:r>
                      <a:endParaRPr lang="en-US"/>
                    </a:p>
                  </a:txBody>
                  <a:tcPr anchor="ctr">
                    <a:lnL>
                      <a:noFill/>
                    </a:lnL>
                    <a:lnR>
                      <a:noFill/>
                    </a:lnR>
                    <a:lnT>
                      <a:noFill/>
                    </a:lnT>
                    <a:lnB>
                      <a:noFill/>
                    </a:lnB>
                  </a:tcPr>
                </a:tc>
                <a:tc>
                  <a:txBody>
                    <a:bodyPr/>
                    <a:lstStyle/>
                    <a:p>
                      <a:r>
                        <a:rPr lang="en-US"/>
                        <a:t>CH</a:t>
                      </a:r>
                      <a:r>
                        <a:rPr lang="en-US" baseline="-25000"/>
                        <a:t>3</a:t>
                      </a:r>
                      <a:r>
                        <a:rPr lang="en-US"/>
                        <a:t>(CH</a:t>
                      </a:r>
                      <a:r>
                        <a:rPr lang="en-US" baseline="-25000"/>
                        <a:t>2</a:t>
                      </a:r>
                      <a:r>
                        <a:rPr lang="en-US"/>
                        <a:t>)</a:t>
                      </a:r>
                      <a:r>
                        <a:rPr lang="en-US" baseline="-25000"/>
                        <a:t>12</a:t>
                      </a:r>
                      <a:r>
                        <a:rPr lang="en-US"/>
                        <a:t>COOH</a:t>
                      </a:r>
                    </a:p>
                  </a:txBody>
                  <a:tcPr anchor="ctr">
                    <a:lnL>
                      <a:noFill/>
                    </a:lnL>
                    <a:lnR>
                      <a:noFill/>
                    </a:lnR>
                    <a:lnT>
                      <a:noFill/>
                    </a:lnT>
                    <a:lnB>
                      <a:noFill/>
                    </a:lnB>
                  </a:tcPr>
                </a:tc>
                <a:tc>
                  <a:txBody>
                    <a:bodyPr/>
                    <a:lstStyle/>
                    <a:p>
                      <a:r>
                        <a:rPr lang="en-US"/>
                        <a:t>14:0</a:t>
                      </a:r>
                    </a:p>
                  </a:txBody>
                  <a:tcPr anchor="ctr">
                    <a:lnL>
                      <a:noFill/>
                    </a:lnL>
                    <a:lnR>
                      <a:noFill/>
                    </a:lnR>
                    <a:lnT>
                      <a:noFill/>
                    </a:lnT>
                    <a:lnB>
                      <a:noFill/>
                    </a:lnB>
                  </a:tcPr>
                </a:tc>
              </a:tr>
              <a:tr h="0">
                <a:tc>
                  <a:txBody>
                    <a:bodyPr/>
                    <a:lstStyle/>
                    <a:p>
                      <a:r>
                        <a:rPr lang="en-US">
                          <a:hlinkClick r:id="rId6" tooltip="Palmitic acid"/>
                        </a:rPr>
                        <a:t>Palmitic acid</a:t>
                      </a:r>
                      <a:endParaRPr lang="en-US"/>
                    </a:p>
                  </a:txBody>
                  <a:tcPr anchor="ctr">
                    <a:lnL>
                      <a:noFill/>
                    </a:lnL>
                    <a:lnR>
                      <a:noFill/>
                    </a:lnR>
                    <a:lnT>
                      <a:noFill/>
                    </a:lnT>
                    <a:lnB>
                      <a:noFill/>
                    </a:lnB>
                  </a:tcPr>
                </a:tc>
                <a:tc>
                  <a:txBody>
                    <a:bodyPr/>
                    <a:lstStyle/>
                    <a:p>
                      <a:r>
                        <a:rPr lang="en-US"/>
                        <a:t>CH</a:t>
                      </a:r>
                      <a:r>
                        <a:rPr lang="en-US" baseline="-25000"/>
                        <a:t>3</a:t>
                      </a:r>
                      <a:r>
                        <a:rPr lang="en-US"/>
                        <a:t>(CH</a:t>
                      </a:r>
                      <a:r>
                        <a:rPr lang="en-US" baseline="-25000"/>
                        <a:t>2</a:t>
                      </a:r>
                      <a:r>
                        <a:rPr lang="en-US"/>
                        <a:t>)</a:t>
                      </a:r>
                      <a:r>
                        <a:rPr lang="en-US" baseline="-25000"/>
                        <a:t>14</a:t>
                      </a:r>
                      <a:r>
                        <a:rPr lang="en-US"/>
                        <a:t>COOH</a:t>
                      </a:r>
                    </a:p>
                  </a:txBody>
                  <a:tcPr anchor="ctr">
                    <a:lnL>
                      <a:noFill/>
                    </a:lnL>
                    <a:lnR>
                      <a:noFill/>
                    </a:lnR>
                    <a:lnT>
                      <a:noFill/>
                    </a:lnT>
                    <a:lnB>
                      <a:noFill/>
                    </a:lnB>
                  </a:tcPr>
                </a:tc>
                <a:tc>
                  <a:txBody>
                    <a:bodyPr/>
                    <a:lstStyle/>
                    <a:p>
                      <a:r>
                        <a:rPr lang="en-US"/>
                        <a:t>16:0</a:t>
                      </a:r>
                    </a:p>
                  </a:txBody>
                  <a:tcPr anchor="ctr">
                    <a:lnL>
                      <a:noFill/>
                    </a:lnL>
                    <a:lnR>
                      <a:noFill/>
                    </a:lnR>
                    <a:lnT>
                      <a:noFill/>
                    </a:lnT>
                    <a:lnB>
                      <a:noFill/>
                    </a:lnB>
                  </a:tcPr>
                </a:tc>
              </a:tr>
              <a:tr h="0">
                <a:tc>
                  <a:txBody>
                    <a:bodyPr/>
                    <a:lstStyle/>
                    <a:p>
                      <a:r>
                        <a:rPr lang="en-US">
                          <a:hlinkClick r:id="rId7" tooltip="Stearic acid"/>
                        </a:rPr>
                        <a:t>Stearic acid</a:t>
                      </a:r>
                      <a:endParaRPr lang="en-US"/>
                    </a:p>
                  </a:txBody>
                  <a:tcPr anchor="ctr">
                    <a:lnL>
                      <a:noFill/>
                    </a:lnL>
                    <a:lnR>
                      <a:noFill/>
                    </a:lnR>
                    <a:lnT>
                      <a:noFill/>
                    </a:lnT>
                    <a:lnB>
                      <a:noFill/>
                    </a:lnB>
                  </a:tcPr>
                </a:tc>
                <a:tc>
                  <a:txBody>
                    <a:bodyPr/>
                    <a:lstStyle/>
                    <a:p>
                      <a:r>
                        <a:rPr lang="en-US"/>
                        <a:t>CH</a:t>
                      </a:r>
                      <a:r>
                        <a:rPr lang="en-US" baseline="-25000"/>
                        <a:t>3</a:t>
                      </a:r>
                      <a:r>
                        <a:rPr lang="en-US"/>
                        <a:t>(CH</a:t>
                      </a:r>
                      <a:r>
                        <a:rPr lang="en-US" baseline="-25000"/>
                        <a:t>2</a:t>
                      </a:r>
                      <a:r>
                        <a:rPr lang="en-US"/>
                        <a:t>)</a:t>
                      </a:r>
                      <a:r>
                        <a:rPr lang="en-US" baseline="-25000"/>
                        <a:t>16</a:t>
                      </a:r>
                      <a:r>
                        <a:rPr lang="en-US"/>
                        <a:t>COOH</a:t>
                      </a:r>
                    </a:p>
                  </a:txBody>
                  <a:tcPr anchor="ctr">
                    <a:lnL>
                      <a:noFill/>
                    </a:lnL>
                    <a:lnR>
                      <a:noFill/>
                    </a:lnR>
                    <a:lnT>
                      <a:noFill/>
                    </a:lnT>
                    <a:lnB>
                      <a:noFill/>
                    </a:lnB>
                  </a:tcPr>
                </a:tc>
                <a:tc>
                  <a:txBody>
                    <a:bodyPr/>
                    <a:lstStyle/>
                    <a:p>
                      <a:r>
                        <a:rPr lang="en-US"/>
                        <a:t>18:0</a:t>
                      </a:r>
                    </a:p>
                  </a:txBody>
                  <a:tcPr anchor="ctr">
                    <a:lnL>
                      <a:noFill/>
                    </a:lnL>
                    <a:lnR>
                      <a:noFill/>
                    </a:lnR>
                    <a:lnT>
                      <a:noFill/>
                    </a:lnT>
                    <a:lnB>
                      <a:noFill/>
                    </a:lnB>
                  </a:tcPr>
                </a:tc>
              </a:tr>
              <a:tr h="0">
                <a:tc>
                  <a:txBody>
                    <a:bodyPr/>
                    <a:lstStyle/>
                    <a:p>
                      <a:r>
                        <a:rPr lang="en-US">
                          <a:hlinkClick r:id="rId8" tooltip="Arachidic acid"/>
                        </a:rPr>
                        <a:t>Arachidic acid</a:t>
                      </a:r>
                      <a:endParaRPr lang="en-US"/>
                    </a:p>
                  </a:txBody>
                  <a:tcPr anchor="ctr">
                    <a:lnL>
                      <a:noFill/>
                    </a:lnL>
                    <a:lnR>
                      <a:noFill/>
                    </a:lnR>
                    <a:lnT>
                      <a:noFill/>
                    </a:lnT>
                    <a:lnB>
                      <a:noFill/>
                    </a:lnB>
                  </a:tcPr>
                </a:tc>
                <a:tc>
                  <a:txBody>
                    <a:bodyPr/>
                    <a:lstStyle/>
                    <a:p>
                      <a:r>
                        <a:rPr lang="en-US"/>
                        <a:t>CH</a:t>
                      </a:r>
                      <a:r>
                        <a:rPr lang="en-US" baseline="-25000"/>
                        <a:t>3</a:t>
                      </a:r>
                      <a:r>
                        <a:rPr lang="en-US"/>
                        <a:t>(CH</a:t>
                      </a:r>
                      <a:r>
                        <a:rPr lang="en-US" baseline="-25000"/>
                        <a:t>2</a:t>
                      </a:r>
                      <a:r>
                        <a:rPr lang="en-US"/>
                        <a:t>)</a:t>
                      </a:r>
                      <a:r>
                        <a:rPr lang="en-US" baseline="-25000"/>
                        <a:t>18</a:t>
                      </a:r>
                      <a:r>
                        <a:rPr lang="en-US"/>
                        <a:t>COOH</a:t>
                      </a:r>
                    </a:p>
                  </a:txBody>
                  <a:tcPr anchor="ctr">
                    <a:lnL>
                      <a:noFill/>
                    </a:lnL>
                    <a:lnR>
                      <a:noFill/>
                    </a:lnR>
                    <a:lnT>
                      <a:noFill/>
                    </a:lnT>
                    <a:lnB>
                      <a:noFill/>
                    </a:lnB>
                  </a:tcPr>
                </a:tc>
                <a:tc>
                  <a:txBody>
                    <a:bodyPr/>
                    <a:lstStyle/>
                    <a:p>
                      <a:r>
                        <a:rPr lang="en-US"/>
                        <a:t>20:0</a:t>
                      </a:r>
                    </a:p>
                  </a:txBody>
                  <a:tcPr anchor="ctr">
                    <a:lnL>
                      <a:noFill/>
                    </a:lnL>
                    <a:lnR>
                      <a:noFill/>
                    </a:lnR>
                    <a:lnT>
                      <a:noFill/>
                    </a:lnT>
                    <a:lnB>
                      <a:noFill/>
                    </a:lnB>
                  </a:tcPr>
                </a:tc>
              </a:tr>
              <a:tr h="0">
                <a:tc>
                  <a:txBody>
                    <a:bodyPr/>
                    <a:lstStyle/>
                    <a:p>
                      <a:r>
                        <a:rPr lang="en-US">
                          <a:hlinkClick r:id="rId9" tooltip="Behenic acid"/>
                        </a:rPr>
                        <a:t>Behenic acid</a:t>
                      </a:r>
                      <a:endParaRPr lang="en-US"/>
                    </a:p>
                  </a:txBody>
                  <a:tcPr anchor="ctr">
                    <a:lnL>
                      <a:noFill/>
                    </a:lnL>
                    <a:lnR>
                      <a:noFill/>
                    </a:lnR>
                    <a:lnT>
                      <a:noFill/>
                    </a:lnT>
                    <a:lnB>
                      <a:noFill/>
                    </a:lnB>
                  </a:tcPr>
                </a:tc>
                <a:tc>
                  <a:txBody>
                    <a:bodyPr/>
                    <a:lstStyle/>
                    <a:p>
                      <a:r>
                        <a:rPr lang="en-US"/>
                        <a:t>CH</a:t>
                      </a:r>
                      <a:r>
                        <a:rPr lang="en-US" baseline="-25000"/>
                        <a:t>3</a:t>
                      </a:r>
                      <a:r>
                        <a:rPr lang="en-US"/>
                        <a:t>(CH</a:t>
                      </a:r>
                      <a:r>
                        <a:rPr lang="en-US" baseline="-25000"/>
                        <a:t>2</a:t>
                      </a:r>
                      <a:r>
                        <a:rPr lang="en-US"/>
                        <a:t>)</a:t>
                      </a:r>
                      <a:r>
                        <a:rPr lang="en-US" baseline="-25000"/>
                        <a:t>20</a:t>
                      </a:r>
                      <a:r>
                        <a:rPr lang="en-US"/>
                        <a:t>COOH</a:t>
                      </a:r>
                    </a:p>
                  </a:txBody>
                  <a:tcPr anchor="ctr">
                    <a:lnL>
                      <a:noFill/>
                    </a:lnL>
                    <a:lnR>
                      <a:noFill/>
                    </a:lnR>
                    <a:lnT>
                      <a:noFill/>
                    </a:lnT>
                    <a:lnB>
                      <a:noFill/>
                    </a:lnB>
                  </a:tcPr>
                </a:tc>
                <a:tc>
                  <a:txBody>
                    <a:bodyPr/>
                    <a:lstStyle/>
                    <a:p>
                      <a:r>
                        <a:rPr lang="en-US"/>
                        <a:t>22:0</a:t>
                      </a:r>
                    </a:p>
                  </a:txBody>
                  <a:tcPr anchor="ctr">
                    <a:lnL>
                      <a:noFill/>
                    </a:lnL>
                    <a:lnR>
                      <a:noFill/>
                    </a:lnR>
                    <a:lnT>
                      <a:noFill/>
                    </a:lnT>
                    <a:lnB>
                      <a:noFill/>
                    </a:lnB>
                  </a:tcPr>
                </a:tc>
              </a:tr>
              <a:tr h="0">
                <a:tc>
                  <a:txBody>
                    <a:bodyPr/>
                    <a:lstStyle/>
                    <a:p>
                      <a:r>
                        <a:rPr lang="en-US">
                          <a:hlinkClick r:id="rId10" tooltip="Lignoceric acid"/>
                        </a:rPr>
                        <a:t>Lignoceric acid</a:t>
                      </a:r>
                      <a:endParaRPr lang="en-US"/>
                    </a:p>
                  </a:txBody>
                  <a:tcPr anchor="ctr">
                    <a:lnL>
                      <a:noFill/>
                    </a:lnL>
                    <a:lnR>
                      <a:noFill/>
                    </a:lnR>
                    <a:lnT>
                      <a:noFill/>
                    </a:lnT>
                    <a:lnB>
                      <a:noFill/>
                    </a:lnB>
                  </a:tcPr>
                </a:tc>
                <a:tc>
                  <a:txBody>
                    <a:bodyPr/>
                    <a:lstStyle/>
                    <a:p>
                      <a:r>
                        <a:rPr lang="en-US"/>
                        <a:t>CH</a:t>
                      </a:r>
                      <a:r>
                        <a:rPr lang="en-US" baseline="-25000"/>
                        <a:t>3</a:t>
                      </a:r>
                      <a:r>
                        <a:rPr lang="en-US"/>
                        <a:t>(CH</a:t>
                      </a:r>
                      <a:r>
                        <a:rPr lang="en-US" baseline="-25000"/>
                        <a:t>2</a:t>
                      </a:r>
                      <a:r>
                        <a:rPr lang="en-US"/>
                        <a:t>)</a:t>
                      </a:r>
                      <a:r>
                        <a:rPr lang="en-US" baseline="-25000"/>
                        <a:t>22</a:t>
                      </a:r>
                      <a:r>
                        <a:rPr lang="en-US"/>
                        <a:t>COOH</a:t>
                      </a:r>
                    </a:p>
                  </a:txBody>
                  <a:tcPr anchor="ctr">
                    <a:lnL>
                      <a:noFill/>
                    </a:lnL>
                    <a:lnR>
                      <a:noFill/>
                    </a:lnR>
                    <a:lnT>
                      <a:noFill/>
                    </a:lnT>
                    <a:lnB>
                      <a:noFill/>
                    </a:lnB>
                  </a:tcPr>
                </a:tc>
                <a:tc>
                  <a:txBody>
                    <a:bodyPr/>
                    <a:lstStyle/>
                    <a:p>
                      <a:r>
                        <a:rPr lang="en-US"/>
                        <a:t>24:0</a:t>
                      </a:r>
                    </a:p>
                  </a:txBody>
                  <a:tcPr anchor="ctr">
                    <a:lnL>
                      <a:noFill/>
                    </a:lnL>
                    <a:lnR>
                      <a:noFill/>
                    </a:lnR>
                    <a:lnT>
                      <a:noFill/>
                    </a:lnT>
                    <a:lnB>
                      <a:noFill/>
                    </a:lnB>
                  </a:tcPr>
                </a:tc>
              </a:tr>
              <a:tr h="0">
                <a:tc>
                  <a:txBody>
                    <a:bodyPr/>
                    <a:lstStyle/>
                    <a:p>
                      <a:r>
                        <a:rPr lang="en-US">
                          <a:hlinkClick r:id="rId11" tooltip="Cerotic acid"/>
                        </a:rPr>
                        <a:t>Cerotic acid</a:t>
                      </a:r>
                      <a:endParaRPr lang="en-US"/>
                    </a:p>
                  </a:txBody>
                  <a:tcPr anchor="ctr">
                    <a:lnL>
                      <a:noFill/>
                    </a:lnL>
                    <a:lnR>
                      <a:noFill/>
                    </a:lnR>
                    <a:lnT>
                      <a:noFill/>
                    </a:lnT>
                    <a:lnB>
                      <a:noFill/>
                    </a:lnB>
                  </a:tcPr>
                </a:tc>
                <a:tc>
                  <a:txBody>
                    <a:bodyPr/>
                    <a:lstStyle/>
                    <a:p>
                      <a:r>
                        <a:rPr lang="en-US"/>
                        <a:t>CH</a:t>
                      </a:r>
                      <a:r>
                        <a:rPr lang="en-US" baseline="-25000"/>
                        <a:t>3</a:t>
                      </a:r>
                      <a:r>
                        <a:rPr lang="en-US"/>
                        <a:t>(CH</a:t>
                      </a:r>
                      <a:r>
                        <a:rPr lang="en-US" baseline="-25000"/>
                        <a:t>2</a:t>
                      </a:r>
                      <a:r>
                        <a:rPr lang="en-US"/>
                        <a:t>)</a:t>
                      </a:r>
                      <a:r>
                        <a:rPr lang="en-US" baseline="-25000"/>
                        <a:t>24</a:t>
                      </a:r>
                      <a:r>
                        <a:rPr lang="en-US"/>
                        <a:t>COOH</a:t>
                      </a:r>
                    </a:p>
                  </a:txBody>
                  <a:tcPr anchor="ctr">
                    <a:lnL>
                      <a:noFill/>
                    </a:lnL>
                    <a:lnR>
                      <a:noFill/>
                    </a:lnR>
                    <a:lnT>
                      <a:noFill/>
                    </a:lnT>
                    <a:lnB>
                      <a:noFill/>
                    </a:lnB>
                  </a:tcPr>
                </a:tc>
                <a:tc>
                  <a:txBody>
                    <a:bodyPr/>
                    <a:lstStyle/>
                    <a:p>
                      <a:r>
                        <a:rPr lang="en-US" dirty="0"/>
                        <a:t>26</a:t>
                      </a:r>
                    </a:p>
                  </a:txBody>
                  <a:tcPr anchor="ctr">
                    <a:lnL>
                      <a:noFill/>
                    </a:lnL>
                    <a:lnR>
                      <a:noFill/>
                    </a:lnR>
                    <a:lnT>
                      <a:noFill/>
                    </a:lnT>
                    <a:lnB>
                      <a:noFill/>
                    </a:lnB>
                  </a:tcPr>
                </a:tc>
              </a:tr>
            </a:tbl>
          </a:graphicData>
        </a:graphic>
      </p:graphicFrame>
      <p:sp>
        <p:nvSpPr>
          <p:cNvPr id="3" name="직사각형 2"/>
          <p:cNvSpPr/>
          <p:nvPr/>
        </p:nvSpPr>
        <p:spPr>
          <a:xfrm>
            <a:off x="611560" y="764704"/>
            <a:ext cx="3390736" cy="369332"/>
          </a:xfrm>
          <a:prstGeom prst="rect">
            <a:avLst/>
          </a:prstGeom>
        </p:spPr>
        <p:txBody>
          <a:bodyPr wrap="none">
            <a:spAutoFit/>
          </a:bodyPr>
          <a:lstStyle/>
          <a:p>
            <a:r>
              <a:rPr lang="en-US" dirty="0"/>
              <a:t>Examples of Saturated Fatty Acids</a:t>
            </a:r>
          </a:p>
        </p:txBody>
      </p:sp>
    </p:spTree>
    <p:extLst>
      <p:ext uri="{BB962C8B-B14F-4D97-AF65-F5344CB8AC3E}">
        <p14:creationId xmlns:p14="http://schemas.microsoft.com/office/powerpoint/2010/main" val="25804147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401058" y="260648"/>
            <a:ext cx="8136904" cy="2708434"/>
          </a:xfrm>
          <a:prstGeom prst="rect">
            <a:avLst/>
          </a:prstGeom>
        </p:spPr>
        <p:txBody>
          <a:bodyPr wrap="square">
            <a:spAutoFit/>
          </a:bodyPr>
          <a:lstStyle/>
          <a:p>
            <a:pPr marL="731520" lvl="1" indent="-274320">
              <a:spcBef>
                <a:spcPct val="20000"/>
              </a:spcBef>
              <a:buClr>
                <a:srgbClr val="60B5CC"/>
              </a:buClr>
              <a:buSzPct val="90000"/>
              <a:buFont typeface="Wingdings"/>
              <a:buChar char=""/>
            </a:pPr>
            <a:r>
              <a:rPr lang="en-US" altLang="ko-KR" sz="2600" dirty="0" err="1" smtClean="0">
                <a:solidFill>
                  <a:prstClr val="black"/>
                </a:solidFill>
                <a:latin typeface="맑은 고딕" panose="020B0503020000020004" pitchFamily="50" charset="-127"/>
                <a:ea typeface="맑은 고딕" panose="020B0503020000020004" pitchFamily="50" charset="-127"/>
              </a:rPr>
              <a:t>Sterane</a:t>
            </a: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1188720" lvl="2" indent="-274320">
              <a:spcBef>
                <a:spcPct val="20000"/>
              </a:spcBef>
              <a:buClr>
                <a:schemeClr val="accent3"/>
              </a:buClr>
              <a:buSzPct val="90000"/>
              <a:buFont typeface="Wingdings"/>
              <a:buChar char=""/>
            </a:pPr>
            <a:r>
              <a:rPr lang="en-US" altLang="ko-KR" sz="2400" dirty="0" smtClean="0">
                <a:solidFill>
                  <a:prstClr val="black"/>
                </a:solidFill>
                <a:latin typeface="맑은 고딕" panose="020B0503020000020004" pitchFamily="50" charset="-127"/>
                <a:ea typeface="맑은 고딕" panose="020B0503020000020004" pitchFamily="50" charset="-127"/>
              </a:rPr>
              <a:t>Land plants: C</a:t>
            </a:r>
            <a:r>
              <a:rPr lang="en-US" altLang="ko-KR" sz="2400" baseline="-25000" dirty="0" smtClean="0">
                <a:solidFill>
                  <a:prstClr val="black"/>
                </a:solidFill>
                <a:latin typeface="맑은 고딕" panose="020B0503020000020004" pitchFamily="50" charset="-127"/>
                <a:ea typeface="맑은 고딕" panose="020B0503020000020004" pitchFamily="50" charset="-127"/>
              </a:rPr>
              <a:t>28</a:t>
            </a:r>
            <a:r>
              <a:rPr lang="en-US" altLang="ko-KR" sz="2400" dirty="0" smtClean="0">
                <a:solidFill>
                  <a:prstClr val="black"/>
                </a:solidFill>
                <a:latin typeface="맑은 고딕" panose="020B0503020000020004" pitchFamily="50" charset="-127"/>
                <a:ea typeface="맑은 고딕" panose="020B0503020000020004" pitchFamily="50" charset="-127"/>
              </a:rPr>
              <a:t>, C</a:t>
            </a:r>
            <a:r>
              <a:rPr lang="en-US" altLang="ko-KR" sz="2400" baseline="-25000" dirty="0" smtClean="0">
                <a:solidFill>
                  <a:prstClr val="black"/>
                </a:solidFill>
                <a:latin typeface="맑은 고딕" panose="020B0503020000020004" pitchFamily="50" charset="-127"/>
                <a:ea typeface="맑은 고딕" panose="020B0503020000020004" pitchFamily="50" charset="-127"/>
              </a:rPr>
              <a:t>29</a:t>
            </a:r>
            <a:r>
              <a:rPr lang="en-US" altLang="ko-KR" sz="2400" dirty="0" smtClean="0">
                <a:solidFill>
                  <a:prstClr val="black"/>
                </a:solidFill>
                <a:latin typeface="맑은 고딕" panose="020B0503020000020004" pitchFamily="50" charset="-127"/>
                <a:ea typeface="맑은 고딕" panose="020B0503020000020004" pitchFamily="50" charset="-127"/>
              </a:rPr>
              <a:t> dominant</a:t>
            </a:r>
          </a:p>
          <a:p>
            <a:pPr marL="1188720" lvl="2" indent="-274320">
              <a:spcBef>
                <a:spcPct val="20000"/>
              </a:spcBef>
              <a:buClr>
                <a:schemeClr val="accent3"/>
              </a:buClr>
              <a:buSzPct val="90000"/>
              <a:buFont typeface="Wingdings"/>
              <a:buChar char=""/>
            </a:pPr>
            <a:r>
              <a:rPr lang="en-US" altLang="ko-KR" sz="2400" dirty="0" err="1" smtClean="0">
                <a:solidFill>
                  <a:prstClr val="black"/>
                </a:solidFill>
                <a:latin typeface="맑은 고딕" panose="020B0503020000020004" pitchFamily="50" charset="-127"/>
                <a:ea typeface="맑은 고딕" panose="020B0503020000020004" pitchFamily="50" charset="-127"/>
              </a:rPr>
              <a:t>Phyto</a:t>
            </a:r>
            <a:r>
              <a:rPr lang="en-US" altLang="ko-KR" sz="2400" dirty="0" smtClean="0">
                <a:solidFill>
                  <a:prstClr val="black"/>
                </a:solidFill>
                <a:latin typeface="맑은 고딕" panose="020B0503020000020004" pitchFamily="50" charset="-127"/>
                <a:ea typeface="맑은 고딕" panose="020B0503020000020004" pitchFamily="50" charset="-127"/>
              </a:rPr>
              <a:t>-, zooplankton: C</a:t>
            </a:r>
            <a:r>
              <a:rPr lang="en-US" altLang="ko-KR" sz="2400" baseline="-25000" dirty="0" smtClean="0">
                <a:solidFill>
                  <a:prstClr val="black"/>
                </a:solidFill>
                <a:latin typeface="맑은 고딕" panose="020B0503020000020004" pitchFamily="50" charset="-127"/>
                <a:ea typeface="맑은 고딕" panose="020B0503020000020004" pitchFamily="50" charset="-127"/>
              </a:rPr>
              <a:t>29</a:t>
            </a:r>
            <a:r>
              <a:rPr lang="en-US" altLang="ko-KR" sz="2400" dirty="0" smtClean="0">
                <a:solidFill>
                  <a:prstClr val="black"/>
                </a:solidFill>
                <a:latin typeface="맑은 고딕" panose="020B0503020000020004" pitchFamily="50" charset="-127"/>
                <a:ea typeface="맑은 고딕" panose="020B0503020000020004" pitchFamily="50" charset="-127"/>
              </a:rPr>
              <a:t> dominant</a:t>
            </a:r>
          </a:p>
          <a:p>
            <a:pPr marL="1188720" lvl="2" indent="-274320">
              <a:spcBef>
                <a:spcPct val="20000"/>
              </a:spcBef>
              <a:buClr>
                <a:schemeClr val="accent3"/>
              </a:buClr>
              <a:buSzPct val="90000"/>
              <a:buFont typeface="Wingdings"/>
              <a:buChar char=""/>
            </a:pPr>
            <a:r>
              <a:rPr lang="en-US" altLang="ko-KR" sz="2400" dirty="0" smtClean="0">
                <a:solidFill>
                  <a:prstClr val="black"/>
                </a:solidFill>
                <a:latin typeface="맑은 고딕" panose="020B0503020000020004" pitchFamily="50" charset="-127"/>
                <a:ea typeface="맑은 고딕" panose="020B0503020000020004" pitchFamily="50" charset="-127"/>
              </a:rPr>
              <a:t>Sterols </a:t>
            </a:r>
            <a:r>
              <a:rPr lang="en-US" altLang="ko-KR" sz="24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 </a:t>
            </a:r>
            <a:r>
              <a:rPr lang="en-US" altLang="ko-KR" sz="2400" dirty="0" err="1"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sterane</a:t>
            </a:r>
            <a:r>
              <a:rPr lang="en-US" altLang="ko-KR" sz="24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 (by reduction)</a:t>
            </a:r>
            <a:endParaRPr lang="en-US" altLang="ko-KR" sz="2400" dirty="0" smtClean="0">
              <a:solidFill>
                <a:prstClr val="black"/>
              </a:solidFill>
              <a:latin typeface="맑은 고딕" panose="020B0503020000020004" pitchFamily="50" charset="-127"/>
              <a:ea typeface="맑은 고딕" panose="020B0503020000020004" pitchFamily="50" charset="-127"/>
            </a:endParaRPr>
          </a:p>
          <a:p>
            <a:pPr lvl="1">
              <a:spcBef>
                <a:spcPct val="20000"/>
              </a:spcBef>
              <a:buClr>
                <a:srgbClr val="60B5CC"/>
              </a:buClr>
              <a:buSzPct val="90000"/>
            </a:pP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endParaRPr lang="en-US" altLang="ko-KR" sz="2200" dirty="0">
              <a:solidFill>
                <a:prstClr val="black"/>
              </a:solidFill>
              <a:latin typeface="맑은 고딕" panose="020B0503020000020004" pitchFamily="50" charset="-127"/>
              <a:ea typeface="맑은 고딕" panose="020B0503020000020004" pitchFamily="50" charset="-127"/>
            </a:endParaRPr>
          </a:p>
        </p:txBody>
      </p:sp>
      <p:sp>
        <p:nvSpPr>
          <p:cNvPr id="2" name="직사각형 1"/>
          <p:cNvSpPr/>
          <p:nvPr/>
        </p:nvSpPr>
        <p:spPr>
          <a:xfrm>
            <a:off x="401058" y="6394541"/>
            <a:ext cx="4572000" cy="461665"/>
          </a:xfrm>
          <a:prstGeom prst="rect">
            <a:avLst/>
          </a:prstGeom>
        </p:spPr>
        <p:txBody>
          <a:bodyPr>
            <a:spAutoFit/>
          </a:bodyPr>
          <a:lstStyle/>
          <a:p>
            <a:r>
              <a:rPr lang="en-US" sz="1200" dirty="0"/>
              <a:t>http://www.scielo.org.co/scielo.php?pid=S1794-61902014000100007&amp;script=sci_arttext&amp;tlng=en</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058" y="2002243"/>
            <a:ext cx="4514009" cy="4464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2348880"/>
            <a:ext cx="4191000"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직사각형 2"/>
          <p:cNvSpPr/>
          <p:nvPr/>
        </p:nvSpPr>
        <p:spPr>
          <a:xfrm>
            <a:off x="5220072" y="5675229"/>
            <a:ext cx="3461398" cy="461665"/>
          </a:xfrm>
          <a:prstGeom prst="rect">
            <a:avLst/>
          </a:prstGeom>
        </p:spPr>
        <p:txBody>
          <a:bodyPr wrap="square">
            <a:spAutoFit/>
          </a:bodyPr>
          <a:lstStyle/>
          <a:p>
            <a:r>
              <a:rPr lang="en-US" sz="1200" dirty="0"/>
              <a:t>http://aapgbull.geoscienceworld.org/content/95/7/1257.figures-only</a:t>
            </a:r>
          </a:p>
        </p:txBody>
      </p:sp>
      <p:sp>
        <p:nvSpPr>
          <p:cNvPr id="4" name="TextBox 3"/>
          <p:cNvSpPr txBox="1"/>
          <p:nvPr/>
        </p:nvSpPr>
        <p:spPr>
          <a:xfrm>
            <a:off x="5364088" y="6143573"/>
            <a:ext cx="2755656" cy="646331"/>
          </a:xfrm>
          <a:prstGeom prst="rect">
            <a:avLst/>
          </a:prstGeom>
          <a:noFill/>
        </p:spPr>
        <p:txBody>
          <a:bodyPr wrap="square" rtlCol="0">
            <a:spAutoFit/>
          </a:bodyPr>
          <a:lstStyle/>
          <a:p>
            <a:pPr latinLnBrk="0"/>
            <a:r>
              <a:rPr lang="en-US" dirty="0" smtClean="0"/>
              <a:t>Problems: thermal effect, gradual boundary</a:t>
            </a:r>
            <a:endParaRPr lang="en-US" dirty="0"/>
          </a:p>
        </p:txBody>
      </p:sp>
    </p:spTree>
    <p:extLst>
      <p:ext uri="{BB962C8B-B14F-4D97-AF65-F5344CB8AC3E}">
        <p14:creationId xmlns:p14="http://schemas.microsoft.com/office/powerpoint/2010/main" val="38683106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39752" y="548680"/>
            <a:ext cx="4611117" cy="41932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483768" y="4869160"/>
            <a:ext cx="4572000" cy="1384995"/>
          </a:xfrm>
          <a:prstGeom prst="rect">
            <a:avLst/>
          </a:prstGeom>
        </p:spPr>
        <p:txBody>
          <a:bodyPr>
            <a:spAutoFit/>
          </a:bodyPr>
          <a:lstStyle/>
          <a:p>
            <a:pPr latinLnBrk="0"/>
            <a:r>
              <a:rPr lang="en-US" sz="1200" dirty="0"/>
              <a:t>A ternary diagram illustrating compositional variations and affinities of all twenty solvent extract samples using the relative abundance of C27-C28-C29 regular </a:t>
            </a:r>
            <a:r>
              <a:rPr lang="en-US" sz="1200" dirty="0" err="1"/>
              <a:t>steranes</a:t>
            </a:r>
            <a:r>
              <a:rPr lang="en-US" sz="1200" dirty="0"/>
              <a:t> from the m/z 218 mass </a:t>
            </a:r>
            <a:r>
              <a:rPr lang="en-US" sz="1200" dirty="0" err="1"/>
              <a:t>fragmentogram</a:t>
            </a:r>
            <a:r>
              <a:rPr lang="en-US" sz="1200" dirty="0"/>
              <a:t> data (Fig. 6⇑, Table 2⇑). The three oil families are identified using the symbols following Figure 2⇑. The empirically drawn dividing line between marine and non-marine sourced crude oils follows previous work (Peters and </a:t>
            </a:r>
            <a:r>
              <a:rPr lang="en-US" sz="1200" dirty="0" err="1"/>
              <a:t>Moldown</a:t>
            </a:r>
            <a:r>
              <a:rPr lang="en-US" sz="1200" dirty="0"/>
              <a:t>, 1993). </a:t>
            </a:r>
          </a:p>
        </p:txBody>
      </p:sp>
      <p:sp>
        <p:nvSpPr>
          <p:cNvPr id="3" name="직사각형 2"/>
          <p:cNvSpPr/>
          <p:nvPr/>
        </p:nvSpPr>
        <p:spPr>
          <a:xfrm>
            <a:off x="2402845" y="6381328"/>
            <a:ext cx="4572000" cy="276999"/>
          </a:xfrm>
          <a:prstGeom prst="rect">
            <a:avLst/>
          </a:prstGeom>
        </p:spPr>
        <p:txBody>
          <a:bodyPr>
            <a:spAutoFit/>
          </a:bodyPr>
          <a:lstStyle/>
          <a:p>
            <a:r>
              <a:rPr lang="en-US" sz="1200" dirty="0"/>
              <a:t>http://bcpg.geoscienceworld.org/content/55/4/285/F7.expansion.html</a:t>
            </a:r>
          </a:p>
        </p:txBody>
      </p:sp>
    </p:spTree>
    <p:extLst>
      <p:ext uri="{BB962C8B-B14F-4D97-AF65-F5344CB8AC3E}">
        <p14:creationId xmlns:p14="http://schemas.microsoft.com/office/powerpoint/2010/main" val="38039213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401058" y="260648"/>
            <a:ext cx="8136904" cy="2708434"/>
          </a:xfrm>
          <a:prstGeom prst="rect">
            <a:avLst/>
          </a:prstGeom>
        </p:spPr>
        <p:txBody>
          <a:bodyPr wrap="square">
            <a:spAutoFit/>
          </a:bodyPr>
          <a:lstStyle/>
          <a:p>
            <a:pPr marL="731520" lvl="1" indent="-274320">
              <a:spcBef>
                <a:spcPct val="20000"/>
              </a:spcBef>
              <a:buClr>
                <a:srgbClr val="60B5CC"/>
              </a:buClr>
              <a:buSzPct val="90000"/>
              <a:buFont typeface="Wingdings"/>
              <a:buChar char=""/>
            </a:pPr>
            <a:r>
              <a:rPr lang="en-US" altLang="ko-KR" sz="2600" dirty="0" err="1" smtClean="0">
                <a:solidFill>
                  <a:prstClr val="black"/>
                </a:solidFill>
                <a:latin typeface="맑은 고딕" panose="020B0503020000020004" pitchFamily="50" charset="-127"/>
                <a:ea typeface="맑은 고딕" panose="020B0503020000020004" pitchFamily="50" charset="-127"/>
              </a:rPr>
              <a:t>Sterane</a:t>
            </a: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1188720" lvl="2" indent="-274320">
              <a:spcBef>
                <a:spcPct val="20000"/>
              </a:spcBef>
              <a:buClr>
                <a:schemeClr val="accent3"/>
              </a:buClr>
              <a:buSzPct val="90000"/>
              <a:buFont typeface="Wingdings"/>
              <a:buChar char=""/>
            </a:pPr>
            <a:r>
              <a:rPr lang="en-US" altLang="ko-KR" sz="2400" dirty="0" smtClean="0">
                <a:solidFill>
                  <a:prstClr val="black"/>
                </a:solidFill>
                <a:latin typeface="맑은 고딕" panose="020B0503020000020004" pitchFamily="50" charset="-127"/>
                <a:ea typeface="맑은 고딕" panose="020B0503020000020004" pitchFamily="50" charset="-127"/>
              </a:rPr>
              <a:t>Land plants: C</a:t>
            </a:r>
            <a:r>
              <a:rPr lang="en-US" altLang="ko-KR" sz="2400" baseline="-25000" dirty="0" smtClean="0">
                <a:solidFill>
                  <a:prstClr val="black"/>
                </a:solidFill>
                <a:latin typeface="맑은 고딕" panose="020B0503020000020004" pitchFamily="50" charset="-127"/>
                <a:ea typeface="맑은 고딕" panose="020B0503020000020004" pitchFamily="50" charset="-127"/>
              </a:rPr>
              <a:t>28</a:t>
            </a:r>
            <a:r>
              <a:rPr lang="en-US" altLang="ko-KR" sz="2400" dirty="0" smtClean="0">
                <a:solidFill>
                  <a:prstClr val="black"/>
                </a:solidFill>
                <a:latin typeface="맑은 고딕" panose="020B0503020000020004" pitchFamily="50" charset="-127"/>
                <a:ea typeface="맑은 고딕" panose="020B0503020000020004" pitchFamily="50" charset="-127"/>
              </a:rPr>
              <a:t>, C</a:t>
            </a:r>
            <a:r>
              <a:rPr lang="en-US" altLang="ko-KR" sz="2400" baseline="-25000" dirty="0" smtClean="0">
                <a:solidFill>
                  <a:prstClr val="black"/>
                </a:solidFill>
                <a:latin typeface="맑은 고딕" panose="020B0503020000020004" pitchFamily="50" charset="-127"/>
                <a:ea typeface="맑은 고딕" panose="020B0503020000020004" pitchFamily="50" charset="-127"/>
              </a:rPr>
              <a:t>29</a:t>
            </a:r>
            <a:r>
              <a:rPr lang="en-US" altLang="ko-KR" sz="2400" dirty="0" smtClean="0">
                <a:solidFill>
                  <a:prstClr val="black"/>
                </a:solidFill>
                <a:latin typeface="맑은 고딕" panose="020B0503020000020004" pitchFamily="50" charset="-127"/>
                <a:ea typeface="맑은 고딕" panose="020B0503020000020004" pitchFamily="50" charset="-127"/>
              </a:rPr>
              <a:t> dominant</a:t>
            </a:r>
          </a:p>
          <a:p>
            <a:pPr marL="1188720" lvl="2" indent="-274320">
              <a:spcBef>
                <a:spcPct val="20000"/>
              </a:spcBef>
              <a:buClr>
                <a:schemeClr val="accent3"/>
              </a:buClr>
              <a:buSzPct val="90000"/>
              <a:buFont typeface="Wingdings"/>
              <a:buChar char=""/>
            </a:pPr>
            <a:r>
              <a:rPr lang="en-US" altLang="ko-KR" sz="2400" dirty="0" err="1" smtClean="0">
                <a:solidFill>
                  <a:prstClr val="black"/>
                </a:solidFill>
                <a:latin typeface="맑은 고딕" panose="020B0503020000020004" pitchFamily="50" charset="-127"/>
                <a:ea typeface="맑은 고딕" panose="020B0503020000020004" pitchFamily="50" charset="-127"/>
              </a:rPr>
              <a:t>Phyto</a:t>
            </a:r>
            <a:r>
              <a:rPr lang="en-US" altLang="ko-KR" sz="2400" dirty="0" smtClean="0">
                <a:solidFill>
                  <a:prstClr val="black"/>
                </a:solidFill>
                <a:latin typeface="맑은 고딕" panose="020B0503020000020004" pitchFamily="50" charset="-127"/>
                <a:ea typeface="맑은 고딕" panose="020B0503020000020004" pitchFamily="50" charset="-127"/>
              </a:rPr>
              <a:t>-, zooplankton: C</a:t>
            </a:r>
            <a:r>
              <a:rPr lang="en-US" altLang="ko-KR" sz="2400" baseline="-25000" dirty="0" smtClean="0">
                <a:solidFill>
                  <a:prstClr val="black"/>
                </a:solidFill>
                <a:latin typeface="맑은 고딕" panose="020B0503020000020004" pitchFamily="50" charset="-127"/>
                <a:ea typeface="맑은 고딕" panose="020B0503020000020004" pitchFamily="50" charset="-127"/>
              </a:rPr>
              <a:t>29</a:t>
            </a:r>
            <a:r>
              <a:rPr lang="en-US" altLang="ko-KR" sz="2400" dirty="0" smtClean="0">
                <a:solidFill>
                  <a:prstClr val="black"/>
                </a:solidFill>
                <a:latin typeface="맑은 고딕" panose="020B0503020000020004" pitchFamily="50" charset="-127"/>
                <a:ea typeface="맑은 고딕" panose="020B0503020000020004" pitchFamily="50" charset="-127"/>
              </a:rPr>
              <a:t> dominant</a:t>
            </a:r>
          </a:p>
          <a:p>
            <a:pPr marL="1188720" lvl="2" indent="-274320">
              <a:spcBef>
                <a:spcPct val="20000"/>
              </a:spcBef>
              <a:buClr>
                <a:schemeClr val="accent3"/>
              </a:buClr>
              <a:buSzPct val="90000"/>
              <a:buFont typeface="Wingdings"/>
              <a:buChar char=""/>
            </a:pPr>
            <a:r>
              <a:rPr lang="en-US" altLang="ko-KR" sz="2400" dirty="0" smtClean="0">
                <a:solidFill>
                  <a:prstClr val="black"/>
                </a:solidFill>
                <a:latin typeface="맑은 고딕" panose="020B0503020000020004" pitchFamily="50" charset="-127"/>
                <a:ea typeface="맑은 고딕" panose="020B0503020000020004" pitchFamily="50" charset="-127"/>
              </a:rPr>
              <a:t>Sterols </a:t>
            </a:r>
            <a:r>
              <a:rPr lang="en-US" altLang="ko-KR" sz="24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 </a:t>
            </a:r>
            <a:r>
              <a:rPr lang="en-US" altLang="ko-KR" sz="2400" dirty="0" err="1"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sterane</a:t>
            </a:r>
            <a:r>
              <a:rPr lang="en-US" altLang="ko-KR" sz="2400" dirty="0" smtClean="0">
                <a:solidFill>
                  <a:prstClr val="black"/>
                </a:solidFill>
                <a:latin typeface="맑은 고딕" panose="020B0503020000020004" pitchFamily="50" charset="-127"/>
                <a:ea typeface="맑은 고딕" panose="020B0503020000020004" pitchFamily="50" charset="-127"/>
                <a:sym typeface="Wingdings" panose="05000000000000000000" pitchFamily="2" charset="2"/>
              </a:rPr>
              <a:t> (by reduction)</a:t>
            </a:r>
            <a:endParaRPr lang="en-US" altLang="ko-KR" sz="2400" dirty="0" smtClean="0">
              <a:solidFill>
                <a:prstClr val="black"/>
              </a:solidFill>
              <a:latin typeface="맑은 고딕" panose="020B0503020000020004" pitchFamily="50" charset="-127"/>
              <a:ea typeface="맑은 고딕" panose="020B0503020000020004" pitchFamily="50" charset="-127"/>
            </a:endParaRPr>
          </a:p>
          <a:p>
            <a:pPr lvl="1">
              <a:spcBef>
                <a:spcPct val="20000"/>
              </a:spcBef>
              <a:buClr>
                <a:srgbClr val="60B5CC"/>
              </a:buClr>
              <a:buSzPct val="90000"/>
            </a:pP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endParaRPr lang="en-US" altLang="ko-KR" sz="2200" dirty="0">
              <a:solidFill>
                <a:prstClr val="black"/>
              </a:solidFill>
              <a:latin typeface="맑은 고딕" panose="020B0503020000020004" pitchFamily="50" charset="-127"/>
              <a:ea typeface="맑은 고딕" panose="020B0503020000020004" pitchFamily="50" charset="-127"/>
            </a:endParaRPr>
          </a:p>
        </p:txBody>
      </p:sp>
      <p:sp>
        <p:nvSpPr>
          <p:cNvPr id="2" name="직사각형 1"/>
          <p:cNvSpPr/>
          <p:nvPr/>
        </p:nvSpPr>
        <p:spPr>
          <a:xfrm>
            <a:off x="401058" y="6394541"/>
            <a:ext cx="4572000" cy="461665"/>
          </a:xfrm>
          <a:prstGeom prst="rect">
            <a:avLst/>
          </a:prstGeom>
        </p:spPr>
        <p:txBody>
          <a:bodyPr>
            <a:spAutoFit/>
          </a:bodyPr>
          <a:lstStyle/>
          <a:p>
            <a:r>
              <a:rPr lang="en-US" sz="1200" dirty="0"/>
              <a:t>http://www.scielo.org.co/scielo.php?pid=S1794-61902014000100007&amp;script=sci_arttext&amp;tlng=en</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058" y="2002243"/>
            <a:ext cx="4514009" cy="4464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2348880"/>
            <a:ext cx="4191000"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직사각형 2"/>
          <p:cNvSpPr/>
          <p:nvPr/>
        </p:nvSpPr>
        <p:spPr>
          <a:xfrm>
            <a:off x="5220072" y="5675229"/>
            <a:ext cx="3461398" cy="461665"/>
          </a:xfrm>
          <a:prstGeom prst="rect">
            <a:avLst/>
          </a:prstGeom>
        </p:spPr>
        <p:txBody>
          <a:bodyPr wrap="square">
            <a:spAutoFit/>
          </a:bodyPr>
          <a:lstStyle/>
          <a:p>
            <a:r>
              <a:rPr lang="en-US" sz="1200" dirty="0"/>
              <a:t>http://aapgbull.geoscienceworld.org/content/95/7/1257.figures-only</a:t>
            </a:r>
          </a:p>
        </p:txBody>
      </p:sp>
      <p:sp>
        <p:nvSpPr>
          <p:cNvPr id="4" name="TextBox 3"/>
          <p:cNvSpPr txBox="1"/>
          <p:nvPr/>
        </p:nvSpPr>
        <p:spPr>
          <a:xfrm>
            <a:off x="5364088" y="6143573"/>
            <a:ext cx="2755656" cy="646331"/>
          </a:xfrm>
          <a:prstGeom prst="rect">
            <a:avLst/>
          </a:prstGeom>
          <a:noFill/>
        </p:spPr>
        <p:txBody>
          <a:bodyPr wrap="square" rtlCol="0">
            <a:spAutoFit/>
          </a:bodyPr>
          <a:lstStyle/>
          <a:p>
            <a:pPr latinLnBrk="0"/>
            <a:r>
              <a:rPr lang="en-US" dirty="0" smtClean="0"/>
              <a:t>Problems: thermal effect, gradual boundary</a:t>
            </a:r>
            <a:endParaRPr lang="en-US" dirty="0"/>
          </a:p>
        </p:txBody>
      </p:sp>
    </p:spTree>
    <p:extLst>
      <p:ext uri="{BB962C8B-B14F-4D97-AF65-F5344CB8AC3E}">
        <p14:creationId xmlns:p14="http://schemas.microsoft.com/office/powerpoint/2010/main" val="3982512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직사각형 2"/>
          <p:cNvSpPr/>
          <p:nvPr/>
        </p:nvSpPr>
        <p:spPr>
          <a:xfrm>
            <a:off x="907447" y="5013176"/>
            <a:ext cx="5976664" cy="276999"/>
          </a:xfrm>
          <a:prstGeom prst="rect">
            <a:avLst/>
          </a:prstGeom>
        </p:spPr>
        <p:txBody>
          <a:bodyPr wrap="square">
            <a:spAutoFit/>
          </a:bodyPr>
          <a:lstStyle/>
          <a:p>
            <a:r>
              <a:rPr lang="en-US" sz="1200" dirty="0"/>
              <a:t>http://</a:t>
            </a:r>
            <a:r>
              <a:rPr lang="en-US" sz="1200" dirty="0" smtClean="0"/>
              <a:t>en.wikipedia.org/wiki/Photosynthesis</a:t>
            </a:r>
            <a:endParaRPr lang="en-US" sz="1200" dirty="0"/>
          </a:p>
        </p:txBody>
      </p:sp>
      <p:pic>
        <p:nvPicPr>
          <p:cNvPr id="2" name="Picture 2" descr="http://upload.wikimedia.org/wikipedia/commons/thumb/2/26/Chloroplast.svg/1445px-Chloroplast.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447" y="260648"/>
            <a:ext cx="7210897" cy="3652856"/>
          </a:xfrm>
          <a:prstGeom prst="rect">
            <a:avLst/>
          </a:prstGeom>
          <a:noFill/>
          <a:extLst>
            <a:ext uri="{909E8E84-426E-40DD-AFC4-6F175D3DCCD1}">
              <a14:hiddenFill xmlns:a14="http://schemas.microsoft.com/office/drawing/2010/main">
                <a:solidFill>
                  <a:srgbClr val="FFFFFF"/>
                </a:solidFill>
              </a14:hiddenFill>
            </a:ext>
          </a:extLst>
        </p:spPr>
      </p:pic>
      <p:sp>
        <p:nvSpPr>
          <p:cNvPr id="5" name="직사각형 4"/>
          <p:cNvSpPr/>
          <p:nvPr/>
        </p:nvSpPr>
        <p:spPr>
          <a:xfrm>
            <a:off x="4355976" y="3068960"/>
            <a:ext cx="4572000" cy="3693319"/>
          </a:xfrm>
          <a:prstGeom prst="rect">
            <a:avLst/>
          </a:prstGeom>
        </p:spPr>
        <p:txBody>
          <a:bodyPr>
            <a:spAutoFit/>
          </a:bodyPr>
          <a:lstStyle/>
          <a:p>
            <a:r>
              <a:rPr lang="en-US" dirty="0"/>
              <a:t>Chloroplast ultrastructure:</a:t>
            </a:r>
          </a:p>
          <a:p>
            <a:r>
              <a:rPr lang="en-US" dirty="0"/>
              <a:t> 1. outer membrane</a:t>
            </a:r>
          </a:p>
          <a:p>
            <a:r>
              <a:rPr lang="en-US" dirty="0"/>
              <a:t> 2. intermembrane space</a:t>
            </a:r>
          </a:p>
          <a:p>
            <a:r>
              <a:rPr lang="en-US" dirty="0"/>
              <a:t> 3. inner membrane (1+2+3: envelope)</a:t>
            </a:r>
          </a:p>
          <a:p>
            <a:r>
              <a:rPr lang="en-US" dirty="0"/>
              <a:t> 4. </a:t>
            </a:r>
            <a:r>
              <a:rPr lang="en-US" dirty="0" err="1"/>
              <a:t>stroma</a:t>
            </a:r>
            <a:r>
              <a:rPr lang="en-US" dirty="0"/>
              <a:t> (aqueous fluid)</a:t>
            </a:r>
          </a:p>
          <a:p>
            <a:r>
              <a:rPr lang="en-US" dirty="0"/>
              <a:t> 5. thylakoid lumen (inside of thylakoid)</a:t>
            </a:r>
          </a:p>
          <a:p>
            <a:r>
              <a:rPr lang="en-US" dirty="0"/>
              <a:t> 6. thylakoid membrane</a:t>
            </a:r>
          </a:p>
          <a:p>
            <a:r>
              <a:rPr lang="en-US" dirty="0"/>
              <a:t> 7. granum (stack of thylakoids)</a:t>
            </a:r>
          </a:p>
          <a:p>
            <a:r>
              <a:rPr lang="en-US" dirty="0"/>
              <a:t> 8. thylakoid (lamella)</a:t>
            </a:r>
          </a:p>
          <a:p>
            <a:r>
              <a:rPr lang="en-US" dirty="0"/>
              <a:t> 9. starch</a:t>
            </a:r>
          </a:p>
          <a:p>
            <a:r>
              <a:rPr lang="en-US" dirty="0"/>
              <a:t> 10. ribosome</a:t>
            </a:r>
          </a:p>
          <a:p>
            <a:r>
              <a:rPr lang="en-US" dirty="0"/>
              <a:t> 11. </a:t>
            </a:r>
            <a:r>
              <a:rPr lang="en-US" dirty="0" err="1"/>
              <a:t>plastidial</a:t>
            </a:r>
            <a:r>
              <a:rPr lang="en-US" dirty="0"/>
              <a:t> DNA</a:t>
            </a:r>
          </a:p>
          <a:p>
            <a:r>
              <a:rPr lang="en-US" dirty="0"/>
              <a:t> 12. </a:t>
            </a:r>
            <a:r>
              <a:rPr lang="en-US" dirty="0" err="1"/>
              <a:t>plastoglobule</a:t>
            </a:r>
            <a:r>
              <a:rPr lang="en-US" dirty="0"/>
              <a:t> (drop of lipids)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1390898" y="5882788"/>
            <a:ext cx="4572000" cy="276999"/>
          </a:xfrm>
          <a:prstGeom prst="rect">
            <a:avLst/>
          </a:prstGeom>
        </p:spPr>
        <p:txBody>
          <a:bodyPr>
            <a:spAutoFit/>
          </a:bodyPr>
          <a:lstStyle/>
          <a:p>
            <a:r>
              <a:rPr lang="en-US" sz="1200" dirty="0"/>
              <a:t>http://en.wikipedia.org/wiki/Photosynthesis</a:t>
            </a:r>
          </a:p>
        </p:txBody>
      </p:sp>
      <p:pic>
        <p:nvPicPr>
          <p:cNvPr id="2" name="Picture 2" descr="http://upload.wikimedia.org/wikipedia/commons/thumb/4/49/Thylakoid_membrane_3.svg/906px-Thylakoid_membrane_3.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548680"/>
            <a:ext cx="7445098" cy="4248472"/>
          </a:xfrm>
          <a:prstGeom prst="rect">
            <a:avLst/>
          </a:prstGeom>
          <a:noFill/>
          <a:extLst>
            <a:ext uri="{909E8E84-426E-40DD-AFC4-6F175D3DCCD1}">
              <a14:hiddenFill xmlns:a14="http://schemas.microsoft.com/office/drawing/2010/main">
                <a:solidFill>
                  <a:srgbClr val="FFFFFF"/>
                </a:solidFill>
              </a14:hiddenFill>
            </a:ext>
          </a:extLst>
        </p:spPr>
      </p:pic>
      <p:sp>
        <p:nvSpPr>
          <p:cNvPr id="3" name="직사각형 2"/>
          <p:cNvSpPr/>
          <p:nvPr/>
        </p:nvSpPr>
        <p:spPr>
          <a:xfrm>
            <a:off x="1475656" y="4941168"/>
            <a:ext cx="6941042" cy="369332"/>
          </a:xfrm>
          <a:prstGeom prst="rect">
            <a:avLst/>
          </a:prstGeom>
        </p:spPr>
        <p:txBody>
          <a:bodyPr wrap="square">
            <a:spAutoFit/>
          </a:bodyPr>
          <a:lstStyle/>
          <a:p>
            <a:r>
              <a:rPr lang="en-US" dirty="0"/>
              <a:t>Light-dependent reactions of photosynthesis at the thylakoid membrane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1390898" y="6159787"/>
            <a:ext cx="4572000" cy="276999"/>
          </a:xfrm>
          <a:prstGeom prst="rect">
            <a:avLst/>
          </a:prstGeom>
        </p:spPr>
        <p:txBody>
          <a:bodyPr>
            <a:spAutoFit/>
          </a:bodyPr>
          <a:lstStyle/>
          <a:p>
            <a:r>
              <a:rPr lang="en-US" sz="1200" dirty="0"/>
              <a:t>http://en.wikipedia.org/wiki/Photosynthesis</a:t>
            </a:r>
          </a:p>
        </p:txBody>
      </p:sp>
      <p:pic>
        <p:nvPicPr>
          <p:cNvPr id="4098" name="Picture 2" descr="http://upload.wikimedia.org/wikipedia/commons/thumb/8/8e/Calvin-cycle4.svg/836px-Calvin-cycle4.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404664"/>
            <a:ext cx="5800488" cy="5314801"/>
          </a:xfrm>
          <a:prstGeom prst="rect">
            <a:avLst/>
          </a:prstGeom>
          <a:noFill/>
          <a:extLst>
            <a:ext uri="{909E8E84-426E-40DD-AFC4-6F175D3DCCD1}">
              <a14:hiddenFill xmlns:a14="http://schemas.microsoft.com/office/drawing/2010/main">
                <a:solidFill>
                  <a:srgbClr val="FFFFFF"/>
                </a:solidFill>
              </a14:hiddenFill>
            </a:ext>
          </a:extLst>
        </p:spPr>
      </p:pic>
      <p:sp>
        <p:nvSpPr>
          <p:cNvPr id="2" name="직사각형 1"/>
          <p:cNvSpPr/>
          <p:nvPr/>
        </p:nvSpPr>
        <p:spPr>
          <a:xfrm>
            <a:off x="1245728" y="5719465"/>
            <a:ext cx="6174432" cy="369332"/>
          </a:xfrm>
          <a:prstGeom prst="rect">
            <a:avLst/>
          </a:prstGeom>
        </p:spPr>
        <p:txBody>
          <a:bodyPr wrap="square">
            <a:spAutoFit/>
          </a:bodyPr>
          <a:lstStyle/>
          <a:p>
            <a:r>
              <a:rPr lang="en-US" dirty="0"/>
              <a:t>Overview of the Calvin cycle and carbon fixation</a:t>
            </a:r>
          </a:p>
        </p:txBody>
      </p:sp>
    </p:spTree>
    <p:extLst>
      <p:ext uri="{BB962C8B-B14F-4D97-AF65-F5344CB8AC3E}">
        <p14:creationId xmlns:p14="http://schemas.microsoft.com/office/powerpoint/2010/main" val="257276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39552" y="260648"/>
            <a:ext cx="8136904" cy="5496889"/>
          </a:xfrm>
          <a:prstGeom prst="rect">
            <a:avLst/>
          </a:prstGeom>
        </p:spPr>
        <p:txBody>
          <a:bodyPr wrap="square">
            <a:spAutoFit/>
          </a:bodyPr>
          <a:lstStyle/>
          <a:p>
            <a:pPr marL="438912" lvl="0" indent="-320040">
              <a:buClr>
                <a:srgbClr val="F0AD00"/>
              </a:buClr>
              <a:buSzPct val="80000"/>
              <a:buFont typeface="Wingdings 2"/>
              <a:buChar char=""/>
            </a:pPr>
            <a:r>
              <a:rPr lang="ko-KR" altLang="en-US" sz="3200" b="1" dirty="0">
                <a:latin typeface="맑은 고딕" panose="020B0503020000020004" pitchFamily="50" charset="-127"/>
                <a:ea typeface="맑은 고딕" panose="020B0503020000020004" pitchFamily="50" charset="-127"/>
              </a:rPr>
              <a:t>화학합성</a:t>
            </a:r>
            <a:r>
              <a:rPr lang="en-US" altLang="ko-KR" sz="3200" b="1" dirty="0">
                <a:latin typeface="맑은 고딕" panose="020B0503020000020004" pitchFamily="50" charset="-127"/>
                <a:ea typeface="맑은 고딕" panose="020B0503020000020004" pitchFamily="50" charset="-127"/>
              </a:rPr>
              <a:t>(chemosynthesis</a:t>
            </a:r>
            <a:r>
              <a:rPr lang="en-US" altLang="ko-KR" sz="3200" b="1" dirty="0" smtClean="0">
                <a:latin typeface="맑은 고딕" panose="020B0503020000020004" pitchFamily="50" charset="-127"/>
                <a:ea typeface="맑은 고딕" panose="020B0503020000020004" pitchFamily="50" charset="-127"/>
              </a:rPr>
              <a:t>)</a:t>
            </a:r>
            <a:endParaRPr lang="en-US" altLang="ko-KR" sz="3200" b="1"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Hydrogen sulfide chemosynthesis</a:t>
            </a:r>
          </a:p>
          <a:p>
            <a:pPr marL="1188720" lvl="2" indent="-274320">
              <a:spcBef>
                <a:spcPct val="20000"/>
              </a:spcBef>
              <a:buClr>
                <a:schemeClr val="accent3"/>
              </a:buClr>
              <a:buSzPct val="90000"/>
              <a:buFont typeface="Wingdings"/>
              <a:buChar char=""/>
            </a:pPr>
            <a:r>
              <a:rPr lang="pt-BR" altLang="ko-KR" sz="2200" dirty="0">
                <a:solidFill>
                  <a:prstClr val="black"/>
                </a:solidFill>
                <a:latin typeface="맑은 고딕" panose="020B0503020000020004" pitchFamily="50" charset="-127"/>
                <a:ea typeface="맑은 고딕" panose="020B0503020000020004" pitchFamily="50" charset="-127"/>
              </a:rPr>
              <a:t>12H</a:t>
            </a:r>
            <a:r>
              <a:rPr lang="pt-BR" altLang="ko-KR" sz="2200" baseline="-25000" dirty="0">
                <a:solidFill>
                  <a:prstClr val="black"/>
                </a:solidFill>
                <a:latin typeface="맑은 고딕" panose="020B0503020000020004" pitchFamily="50" charset="-127"/>
                <a:ea typeface="맑은 고딕" panose="020B0503020000020004" pitchFamily="50" charset="-127"/>
              </a:rPr>
              <a:t>2</a:t>
            </a:r>
            <a:r>
              <a:rPr lang="pt-BR" altLang="ko-KR" sz="2200" dirty="0">
                <a:solidFill>
                  <a:prstClr val="black"/>
                </a:solidFill>
                <a:latin typeface="맑은 고딕" panose="020B0503020000020004" pitchFamily="50" charset="-127"/>
                <a:ea typeface="맑은 고딕" panose="020B0503020000020004" pitchFamily="50" charset="-127"/>
              </a:rPr>
              <a:t>S + 6CO</a:t>
            </a:r>
            <a:r>
              <a:rPr lang="pt-BR" altLang="ko-KR" sz="2200" baseline="-25000" dirty="0">
                <a:solidFill>
                  <a:prstClr val="black"/>
                </a:solidFill>
                <a:latin typeface="맑은 고딕" panose="020B0503020000020004" pitchFamily="50" charset="-127"/>
                <a:ea typeface="맑은 고딕" panose="020B0503020000020004" pitchFamily="50" charset="-127"/>
              </a:rPr>
              <a:t>2</a:t>
            </a:r>
            <a:r>
              <a:rPr lang="pt-BR" altLang="ko-KR" sz="2200" dirty="0">
                <a:solidFill>
                  <a:prstClr val="black"/>
                </a:solidFill>
                <a:latin typeface="맑은 고딕" panose="020B0503020000020004" pitchFamily="50" charset="-127"/>
                <a:ea typeface="맑은 고딕" panose="020B0503020000020004" pitchFamily="50" charset="-127"/>
              </a:rPr>
              <a:t> → </a:t>
            </a:r>
            <a:r>
              <a:rPr lang="pt-BR" altLang="ko-KR" sz="2200" dirty="0" smtClean="0">
                <a:solidFill>
                  <a:prstClr val="black"/>
                </a:solidFill>
                <a:latin typeface="맑은 고딕" panose="020B0503020000020004" pitchFamily="50" charset="-127"/>
                <a:ea typeface="맑은 고딕" panose="020B0503020000020004" pitchFamily="50" charset="-127"/>
              </a:rPr>
              <a:t>C</a:t>
            </a:r>
            <a:r>
              <a:rPr lang="pt-BR" altLang="ko-KR" sz="2200" baseline="-25000" dirty="0" smtClean="0">
                <a:solidFill>
                  <a:prstClr val="black"/>
                </a:solidFill>
                <a:latin typeface="맑은 고딕" panose="020B0503020000020004" pitchFamily="50" charset="-127"/>
                <a:ea typeface="맑은 고딕" panose="020B0503020000020004" pitchFamily="50" charset="-127"/>
              </a:rPr>
              <a:t>6</a:t>
            </a:r>
            <a:r>
              <a:rPr lang="pt-BR" altLang="ko-KR" sz="2200" dirty="0" smtClean="0">
                <a:solidFill>
                  <a:prstClr val="black"/>
                </a:solidFill>
                <a:latin typeface="맑은 고딕" panose="020B0503020000020004" pitchFamily="50" charset="-127"/>
                <a:ea typeface="맑은 고딕" panose="020B0503020000020004" pitchFamily="50" charset="-127"/>
              </a:rPr>
              <a:t>H</a:t>
            </a:r>
            <a:r>
              <a:rPr lang="pt-BR" altLang="ko-KR" sz="2200" baseline="-25000" dirty="0" smtClean="0">
                <a:solidFill>
                  <a:prstClr val="black"/>
                </a:solidFill>
                <a:latin typeface="맑은 고딕" panose="020B0503020000020004" pitchFamily="50" charset="-127"/>
                <a:ea typeface="맑은 고딕" panose="020B0503020000020004" pitchFamily="50" charset="-127"/>
              </a:rPr>
              <a:t>12</a:t>
            </a:r>
            <a:r>
              <a:rPr lang="pt-BR" altLang="ko-KR" sz="2200" dirty="0" smtClean="0">
                <a:solidFill>
                  <a:prstClr val="black"/>
                </a:solidFill>
                <a:latin typeface="맑은 고딕" panose="020B0503020000020004" pitchFamily="50" charset="-127"/>
                <a:ea typeface="맑은 고딕" panose="020B0503020000020004" pitchFamily="50" charset="-127"/>
              </a:rPr>
              <a:t>O</a:t>
            </a:r>
            <a:r>
              <a:rPr lang="pt-BR" altLang="ko-KR" sz="2200" baseline="-25000" dirty="0" smtClean="0">
                <a:solidFill>
                  <a:prstClr val="black"/>
                </a:solidFill>
                <a:latin typeface="맑은 고딕" panose="020B0503020000020004" pitchFamily="50" charset="-127"/>
                <a:ea typeface="맑은 고딕" panose="020B0503020000020004" pitchFamily="50" charset="-127"/>
              </a:rPr>
              <a:t>6</a:t>
            </a:r>
            <a:r>
              <a:rPr lang="pt-BR" altLang="ko-KR" sz="2200" dirty="0" smtClean="0">
                <a:solidFill>
                  <a:prstClr val="black"/>
                </a:solidFill>
                <a:latin typeface="맑은 고딕" panose="020B0503020000020004" pitchFamily="50" charset="-127"/>
                <a:ea typeface="맑은 고딕" panose="020B0503020000020004" pitchFamily="50" charset="-127"/>
              </a:rPr>
              <a:t> </a:t>
            </a:r>
            <a:r>
              <a:rPr lang="pt-BR" altLang="ko-KR" sz="2200" dirty="0">
                <a:solidFill>
                  <a:prstClr val="black"/>
                </a:solidFill>
                <a:latin typeface="맑은 고딕" panose="020B0503020000020004" pitchFamily="50" charset="-127"/>
                <a:ea typeface="맑은 고딕" panose="020B0503020000020004" pitchFamily="50" charset="-127"/>
              </a:rPr>
              <a:t>+ 6H</a:t>
            </a:r>
            <a:r>
              <a:rPr lang="pt-BR" altLang="ko-KR" sz="2200" baseline="-25000" dirty="0">
                <a:solidFill>
                  <a:prstClr val="black"/>
                </a:solidFill>
                <a:latin typeface="맑은 고딕" panose="020B0503020000020004" pitchFamily="50" charset="-127"/>
                <a:ea typeface="맑은 고딕" panose="020B0503020000020004" pitchFamily="50" charset="-127"/>
              </a:rPr>
              <a:t>2</a:t>
            </a:r>
            <a:r>
              <a:rPr lang="pt-BR" altLang="ko-KR" sz="2200" dirty="0">
                <a:solidFill>
                  <a:prstClr val="black"/>
                </a:solidFill>
                <a:latin typeface="맑은 고딕" panose="020B0503020000020004" pitchFamily="50" charset="-127"/>
                <a:ea typeface="맑은 고딕" panose="020B0503020000020004" pitchFamily="50" charset="-127"/>
              </a:rPr>
              <a:t>O + </a:t>
            </a:r>
            <a:r>
              <a:rPr lang="pt-BR" altLang="ko-KR" sz="2200" dirty="0" smtClean="0">
                <a:solidFill>
                  <a:prstClr val="black"/>
                </a:solidFill>
                <a:latin typeface="맑은 고딕" panose="020B0503020000020004" pitchFamily="50" charset="-127"/>
                <a:ea typeface="맑은 고딕" panose="020B0503020000020004" pitchFamily="50" charset="-127"/>
              </a:rPr>
              <a:t>12S</a:t>
            </a:r>
          </a:p>
          <a:p>
            <a:pPr marL="1188720" lvl="2" indent="-274320">
              <a:spcBef>
                <a:spcPct val="20000"/>
              </a:spcBef>
              <a:buClr>
                <a:schemeClr val="accent3"/>
              </a:buClr>
              <a:buSzPct val="90000"/>
              <a:buFont typeface="Wingdings"/>
              <a:buChar char=""/>
            </a:pPr>
            <a:r>
              <a:rPr lang="pt-BR" altLang="ko-KR" sz="2200" dirty="0" smtClean="0">
                <a:solidFill>
                  <a:prstClr val="black"/>
                </a:solidFill>
                <a:latin typeface="맑은 고딕" panose="020B0503020000020004" pitchFamily="50" charset="-127"/>
                <a:ea typeface="맑은 고딕" panose="020B0503020000020004" pitchFamily="50" charset="-127"/>
              </a:rPr>
              <a:t>97 kcal/mole for glucose synthesis</a:t>
            </a:r>
          </a:p>
          <a:p>
            <a:pPr marL="1188720" lvl="2" indent="-274320">
              <a:spcBef>
                <a:spcPct val="20000"/>
              </a:spcBef>
              <a:buClr>
                <a:schemeClr val="accent3"/>
              </a:buClr>
              <a:buSzPct val="90000"/>
              <a:buFont typeface="Wingdings"/>
              <a:buChar char=""/>
            </a:pPr>
            <a:r>
              <a:rPr lang="pt-BR" altLang="ko-KR" sz="2200" dirty="0" smtClean="0">
                <a:solidFill>
                  <a:prstClr val="black"/>
                </a:solidFill>
                <a:latin typeface="맑은 고딕" panose="020B0503020000020004" pitchFamily="50" charset="-127"/>
                <a:ea typeface="맑은 고딕" panose="020B0503020000020004" pitchFamily="50" charset="-127"/>
              </a:rPr>
              <a:t>16kcal/mole for CO</a:t>
            </a:r>
            <a:r>
              <a:rPr lang="pt-BR" altLang="ko-KR" sz="2200" baseline="-25000" dirty="0" smtClean="0">
                <a:solidFill>
                  <a:prstClr val="black"/>
                </a:solidFill>
                <a:latin typeface="맑은 고딕" panose="020B0503020000020004" pitchFamily="50" charset="-127"/>
                <a:ea typeface="맑은 고딕" panose="020B0503020000020004" pitchFamily="50" charset="-127"/>
              </a:rPr>
              <a:t>2</a:t>
            </a:r>
            <a:r>
              <a:rPr lang="pt-BR" altLang="ko-KR" sz="2200" dirty="0" smtClean="0">
                <a:solidFill>
                  <a:prstClr val="black"/>
                </a:solidFill>
                <a:latin typeface="맑은 고딕" panose="020B0503020000020004" pitchFamily="50" charset="-127"/>
                <a:ea typeface="맑은 고딕" panose="020B0503020000020004" pitchFamily="50" charset="-127"/>
              </a:rPr>
              <a:t> fix</a:t>
            </a:r>
          </a:p>
          <a:p>
            <a:pPr lvl="1">
              <a:spcBef>
                <a:spcPct val="20000"/>
              </a:spcBef>
              <a:buClr>
                <a:schemeClr val="accent3"/>
              </a:buClr>
              <a:buSzPct val="90000"/>
            </a:pPr>
            <a:endParaRPr lang="en-US" altLang="ko-KR" sz="22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600" dirty="0" err="1" smtClean="0">
                <a:solidFill>
                  <a:prstClr val="black"/>
                </a:solidFill>
                <a:latin typeface="맑은 고딕" panose="020B0503020000020004" pitchFamily="50" charset="-127"/>
                <a:ea typeface="맑은 고딕" panose="020B0503020000020004" pitchFamily="50" charset="-127"/>
              </a:rPr>
              <a:t>Chlorobrium</a:t>
            </a: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600" dirty="0" err="1" smtClean="0">
                <a:solidFill>
                  <a:prstClr val="black"/>
                </a:solidFill>
                <a:latin typeface="맑은 고딕" panose="020B0503020000020004" pitchFamily="50" charset="-127"/>
                <a:ea typeface="맑은 고딕" panose="020B0503020000020004" pitchFamily="50" charset="-127"/>
              </a:rPr>
              <a:t>Thiosprillum</a:t>
            </a:r>
            <a:endParaRPr lang="en-US" altLang="ko-KR" sz="2600"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endParaRPr lang="en-US" altLang="ko-KR" sz="2600" dirty="0">
              <a:solidFill>
                <a:prstClr val="black"/>
              </a:solidFill>
              <a:latin typeface="맑은 고딕" panose="020B0503020000020004" pitchFamily="50" charset="-127"/>
              <a:ea typeface="맑은 고딕" panose="020B0503020000020004" pitchFamily="50" charset="-127"/>
            </a:endParaRPr>
          </a:p>
          <a:p>
            <a:pPr lvl="1">
              <a:spcBef>
                <a:spcPct val="20000"/>
              </a:spcBef>
              <a:buClr>
                <a:srgbClr val="60B5CC"/>
              </a:buClr>
              <a:buSzPct val="90000"/>
            </a:pP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endParaRPr lang="en-US" altLang="ko-KR" sz="2200" dirty="0">
              <a:solidFill>
                <a:prstClr val="black"/>
              </a:solidFill>
              <a:latin typeface="맑은 고딕" panose="020B0503020000020004" pitchFamily="50" charset="-127"/>
              <a:ea typeface="맑은 고딕" panose="020B0503020000020004" pitchFamily="50" charset="-127"/>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2996952"/>
            <a:ext cx="2571750" cy="2705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직사각형 5"/>
          <p:cNvSpPr/>
          <p:nvPr/>
        </p:nvSpPr>
        <p:spPr>
          <a:xfrm>
            <a:off x="3275856" y="5805264"/>
            <a:ext cx="4572000" cy="276999"/>
          </a:xfrm>
          <a:prstGeom prst="rect">
            <a:avLst/>
          </a:prstGeom>
        </p:spPr>
        <p:txBody>
          <a:bodyPr>
            <a:spAutoFit/>
          </a:bodyPr>
          <a:lstStyle/>
          <a:p>
            <a:r>
              <a:rPr lang="en-US" sz="1200" dirty="0"/>
              <a:t>http://genome.jgi-psf.org/chlpb/chlpb.home.html</a:t>
            </a: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3009092"/>
            <a:ext cx="2571750" cy="178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직사각형 6"/>
          <p:cNvSpPr/>
          <p:nvPr/>
        </p:nvSpPr>
        <p:spPr>
          <a:xfrm>
            <a:off x="6435305" y="4928101"/>
            <a:ext cx="2589556" cy="1754326"/>
          </a:xfrm>
          <a:prstGeom prst="rect">
            <a:avLst/>
          </a:prstGeom>
        </p:spPr>
        <p:txBody>
          <a:bodyPr wrap="square">
            <a:spAutoFit/>
          </a:bodyPr>
          <a:lstStyle/>
          <a:p>
            <a:r>
              <a:rPr lang="en-US" sz="1200" dirty="0"/>
              <a:t>http://www.google.co.kr/url?sa=i&amp;rct=j&amp;q=&amp;esrc=s&amp;frm=1&amp;source=images&amp;cd=&amp;ved=0CAMQjxw&amp;url=http%3A%2F%2Fwww.mokkka.hu%2Fdrupal%2Fen%2Fnode%2F2855&amp;ei=pa8TVePzMeK2mAWL-ICgAQ&amp;bvm=bv.89217033,d.dGY&amp;psig=AFQjCNEG-LDqFFe1QA8-HK9Nh9NYl2SUUg&amp;ust=1427439842149408&amp;cad=rjt</a:t>
            </a:r>
          </a:p>
        </p:txBody>
      </p:sp>
    </p:spTree>
    <p:extLst>
      <p:ext uri="{BB962C8B-B14F-4D97-AF65-F5344CB8AC3E}">
        <p14:creationId xmlns:p14="http://schemas.microsoft.com/office/powerpoint/2010/main" val="1350391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06515" y="908720"/>
            <a:ext cx="8136904" cy="6124754"/>
          </a:xfrm>
          <a:prstGeom prst="rect">
            <a:avLst/>
          </a:prstGeom>
        </p:spPr>
        <p:txBody>
          <a:bodyPr wrap="square">
            <a:spAutoFit/>
          </a:bodyPr>
          <a:lstStyle/>
          <a:p>
            <a:pPr marL="438912" lvl="0" indent="-320040">
              <a:buClr>
                <a:srgbClr val="F0AD00"/>
              </a:buClr>
              <a:buSzPct val="80000"/>
              <a:buFont typeface="Wingdings 2"/>
              <a:buChar char=""/>
            </a:pPr>
            <a:r>
              <a:rPr lang="en-US" altLang="ko-KR" sz="3200" b="1" dirty="0" smtClean="0">
                <a:latin typeface="맑은 고딕" panose="020B0503020000020004" pitchFamily="50" charset="-127"/>
                <a:ea typeface="맑은 고딕" panose="020B0503020000020004" pitchFamily="50" charset="-127"/>
              </a:rPr>
              <a:t>Productivity</a:t>
            </a:r>
          </a:p>
          <a:p>
            <a:pPr marL="438912" lvl="0" indent="-320040">
              <a:buClr>
                <a:srgbClr val="F0AD00"/>
              </a:buClr>
              <a:buSzPct val="80000"/>
              <a:buFont typeface="Wingdings 2"/>
              <a:buChar char=""/>
            </a:pPr>
            <a:endParaRPr lang="en-US" altLang="ko-KR" sz="3200" b="1"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Rain forest: 1-2 kg C/m</a:t>
            </a:r>
            <a:r>
              <a:rPr lang="en-US" altLang="ko-KR" sz="2600" baseline="30000" dirty="0" smtClean="0">
                <a:solidFill>
                  <a:prstClr val="black"/>
                </a:solidFill>
                <a:latin typeface="맑은 고딕" panose="020B0503020000020004" pitchFamily="50" charset="-127"/>
                <a:ea typeface="맑은 고딕" panose="020B0503020000020004" pitchFamily="50" charset="-127"/>
              </a:rPr>
              <a:t>2</a:t>
            </a:r>
            <a:r>
              <a:rPr lang="en-US" altLang="ko-KR" sz="2600" dirty="0" smtClean="0">
                <a:solidFill>
                  <a:prstClr val="black"/>
                </a:solidFill>
                <a:latin typeface="맑은 고딕" panose="020B0503020000020004" pitchFamily="50" charset="-127"/>
                <a:ea typeface="맑은 고딕" panose="020B0503020000020004" pitchFamily="50" charset="-127"/>
              </a:rPr>
              <a:t> </a:t>
            </a:r>
            <a:r>
              <a:rPr lang="en-US" altLang="ko-KR" sz="2600" dirty="0" err="1" smtClean="0">
                <a:solidFill>
                  <a:prstClr val="black"/>
                </a:solidFill>
                <a:latin typeface="맑은 고딕" panose="020B0503020000020004" pitchFamily="50" charset="-127"/>
                <a:ea typeface="맑은 고딕" panose="020B0503020000020004" pitchFamily="50" charset="-127"/>
              </a:rPr>
              <a:t>yr</a:t>
            </a: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Tundra forest: 0.1 kg </a:t>
            </a:r>
            <a:r>
              <a:rPr lang="en-US" altLang="ko-KR" sz="2600" dirty="0">
                <a:solidFill>
                  <a:prstClr val="black"/>
                </a:solidFill>
                <a:latin typeface="맑은 고딕" panose="020B0503020000020004" pitchFamily="50" charset="-127"/>
                <a:ea typeface="맑은 고딕" panose="020B0503020000020004" pitchFamily="50" charset="-127"/>
              </a:rPr>
              <a:t>C/m</a:t>
            </a:r>
            <a:r>
              <a:rPr lang="en-US" altLang="ko-KR" sz="2600" baseline="30000" dirty="0">
                <a:solidFill>
                  <a:prstClr val="black"/>
                </a:solidFill>
                <a:latin typeface="맑은 고딕" panose="020B0503020000020004" pitchFamily="50" charset="-127"/>
                <a:ea typeface="맑은 고딕" panose="020B0503020000020004" pitchFamily="50" charset="-127"/>
              </a:rPr>
              <a:t>2</a:t>
            </a:r>
            <a:r>
              <a:rPr lang="en-US" altLang="ko-KR" sz="2600" dirty="0">
                <a:solidFill>
                  <a:prstClr val="black"/>
                </a:solidFill>
                <a:latin typeface="맑은 고딕" panose="020B0503020000020004" pitchFamily="50" charset="-127"/>
                <a:ea typeface="맑은 고딕" panose="020B0503020000020004" pitchFamily="50" charset="-127"/>
              </a:rPr>
              <a:t> </a:t>
            </a:r>
            <a:r>
              <a:rPr lang="en-US" altLang="ko-KR" sz="2600" dirty="0" err="1" smtClean="0">
                <a:solidFill>
                  <a:prstClr val="black"/>
                </a:solidFill>
                <a:latin typeface="맑은 고딕" panose="020B0503020000020004" pitchFamily="50" charset="-127"/>
                <a:ea typeface="맑은 고딕" panose="020B0503020000020004" pitchFamily="50" charset="-127"/>
              </a:rPr>
              <a:t>yr</a:t>
            </a: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Ocean: 1.5 – 7.0 * 10</a:t>
            </a:r>
            <a:r>
              <a:rPr lang="en-US" altLang="ko-KR" sz="2600" baseline="30000" dirty="0" smtClean="0">
                <a:solidFill>
                  <a:prstClr val="black"/>
                </a:solidFill>
                <a:latin typeface="맑은 고딕" panose="020B0503020000020004" pitchFamily="50" charset="-127"/>
                <a:ea typeface="맑은 고딕" panose="020B0503020000020004" pitchFamily="50" charset="-127"/>
              </a:rPr>
              <a:t>10</a:t>
            </a:r>
            <a:r>
              <a:rPr lang="en-US" altLang="ko-KR" sz="2600" dirty="0" smtClean="0">
                <a:solidFill>
                  <a:prstClr val="black"/>
                </a:solidFill>
                <a:latin typeface="맑은 고딕" panose="020B0503020000020004" pitchFamily="50" charset="-127"/>
                <a:ea typeface="맑은 고딕" panose="020B0503020000020004" pitchFamily="50" charset="-127"/>
              </a:rPr>
              <a:t> metric ton/</a:t>
            </a:r>
            <a:r>
              <a:rPr lang="en-US" altLang="ko-KR" sz="2600" dirty="0" err="1" smtClean="0">
                <a:solidFill>
                  <a:prstClr val="black"/>
                </a:solidFill>
                <a:latin typeface="맑은 고딕" panose="020B0503020000020004" pitchFamily="50" charset="-127"/>
                <a:ea typeface="맑은 고딕" panose="020B0503020000020004" pitchFamily="50" charset="-127"/>
              </a:rPr>
              <a:t>yr</a:t>
            </a: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Land: 1.4 -7.8 </a:t>
            </a:r>
            <a:r>
              <a:rPr lang="en-US" altLang="ko-KR" sz="2600" dirty="0">
                <a:solidFill>
                  <a:prstClr val="black"/>
                </a:solidFill>
                <a:latin typeface="맑은 고딕" panose="020B0503020000020004" pitchFamily="50" charset="-127"/>
                <a:ea typeface="맑은 고딕" panose="020B0503020000020004" pitchFamily="50" charset="-127"/>
              </a:rPr>
              <a:t>* 10</a:t>
            </a:r>
            <a:r>
              <a:rPr lang="en-US" altLang="ko-KR" sz="2600" baseline="30000" dirty="0">
                <a:solidFill>
                  <a:prstClr val="black"/>
                </a:solidFill>
                <a:latin typeface="맑은 고딕" panose="020B0503020000020004" pitchFamily="50" charset="-127"/>
                <a:ea typeface="맑은 고딕" panose="020B0503020000020004" pitchFamily="50" charset="-127"/>
              </a:rPr>
              <a:t>10</a:t>
            </a:r>
            <a:r>
              <a:rPr lang="en-US" altLang="ko-KR" sz="2600" dirty="0">
                <a:solidFill>
                  <a:prstClr val="black"/>
                </a:solidFill>
                <a:latin typeface="맑은 고딕" panose="020B0503020000020004" pitchFamily="50" charset="-127"/>
                <a:ea typeface="맑은 고딕" panose="020B0503020000020004" pitchFamily="50" charset="-127"/>
              </a:rPr>
              <a:t> metric </a:t>
            </a:r>
            <a:r>
              <a:rPr lang="en-US" altLang="ko-KR" sz="2600" dirty="0" smtClean="0">
                <a:solidFill>
                  <a:prstClr val="black"/>
                </a:solidFill>
                <a:latin typeface="맑은 고딕" panose="020B0503020000020004" pitchFamily="50" charset="-127"/>
                <a:ea typeface="맑은 고딕" panose="020B0503020000020004" pitchFamily="50" charset="-127"/>
              </a:rPr>
              <a:t>ton/</a:t>
            </a:r>
            <a:r>
              <a:rPr lang="en-US" altLang="ko-KR" sz="2600" dirty="0" err="1" smtClean="0">
                <a:solidFill>
                  <a:prstClr val="black"/>
                </a:solidFill>
                <a:latin typeface="맑은 고딕" panose="020B0503020000020004" pitchFamily="50" charset="-127"/>
                <a:ea typeface="맑은 고딕" panose="020B0503020000020004" pitchFamily="50" charset="-127"/>
              </a:rPr>
              <a:t>yr</a:t>
            </a:r>
            <a:r>
              <a:rPr lang="en-US" altLang="ko-KR" sz="2600" dirty="0" smtClean="0">
                <a:solidFill>
                  <a:prstClr val="black"/>
                </a:solidFill>
                <a:latin typeface="맑은 고딕" panose="020B0503020000020004" pitchFamily="50" charset="-127"/>
                <a:ea typeface="맑은 고딕" panose="020B0503020000020004" pitchFamily="50" charset="-127"/>
              </a:rPr>
              <a:t> (more </a:t>
            </a:r>
            <a:r>
              <a:rPr lang="en-US" altLang="ko-KR" sz="2600" dirty="0" err="1" smtClean="0">
                <a:solidFill>
                  <a:prstClr val="black"/>
                </a:solidFill>
                <a:latin typeface="맑은 고딕" panose="020B0503020000020004" pitchFamily="50" charset="-127"/>
                <a:ea typeface="맑은 고딕" panose="020B0503020000020004" pitchFamily="50" charset="-127"/>
              </a:rPr>
              <a:t>C</a:t>
            </a:r>
            <a:r>
              <a:rPr lang="en-US" altLang="ko-KR" sz="2600" baseline="-25000" dirty="0" err="1" smtClean="0">
                <a:solidFill>
                  <a:prstClr val="black"/>
                </a:solidFill>
                <a:latin typeface="맑은 고딕" panose="020B0503020000020004" pitchFamily="50" charset="-127"/>
                <a:ea typeface="맑은 고딕" panose="020B0503020000020004" pitchFamily="50" charset="-127"/>
              </a:rPr>
              <a:t>org</a:t>
            </a:r>
            <a:r>
              <a:rPr lang="en-US" altLang="ko-KR" sz="2600" dirty="0" smtClean="0">
                <a:solidFill>
                  <a:prstClr val="black"/>
                </a:solidFill>
                <a:latin typeface="맑은 고딕" panose="020B0503020000020004" pitchFamily="50" charset="-127"/>
                <a:ea typeface="맑은 고딕" panose="020B0503020000020004" pitchFamily="50" charset="-127"/>
              </a:rPr>
              <a:t> is stored than in ocean, but the productivity is about the same)</a:t>
            </a:r>
          </a:p>
          <a:p>
            <a:pPr marL="731520" lvl="1" indent="-274320">
              <a:spcBef>
                <a:spcPct val="20000"/>
              </a:spcBef>
              <a:buClr>
                <a:srgbClr val="60B5CC"/>
              </a:buClr>
              <a:buSzPct val="90000"/>
              <a:buFont typeface="Wingdings"/>
              <a:buChar char=""/>
            </a:pPr>
            <a:endParaRPr lang="en-US" altLang="ko-KR" sz="2600"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Total biomass </a:t>
            </a:r>
            <a:r>
              <a:rPr lang="en-US" altLang="ko-KR" sz="2600" dirty="0" err="1" smtClean="0">
                <a:solidFill>
                  <a:prstClr val="black"/>
                </a:solidFill>
                <a:latin typeface="맑은 고딕" panose="020B0503020000020004" pitchFamily="50" charset="-127"/>
                <a:ea typeface="맑은 고딕" panose="020B0503020000020004" pitchFamily="50" charset="-127"/>
              </a:rPr>
              <a:t>C</a:t>
            </a:r>
            <a:r>
              <a:rPr lang="en-US" altLang="ko-KR" sz="2600" baseline="-25000" dirty="0" err="1" smtClean="0">
                <a:solidFill>
                  <a:prstClr val="black"/>
                </a:solidFill>
                <a:latin typeface="맑은 고딕" panose="020B0503020000020004" pitchFamily="50" charset="-127"/>
                <a:ea typeface="맑은 고딕" panose="020B0503020000020004" pitchFamily="50" charset="-127"/>
              </a:rPr>
              <a:t>org</a:t>
            </a:r>
            <a:r>
              <a:rPr lang="en-US" altLang="ko-KR" sz="2600" dirty="0" smtClean="0">
                <a:solidFill>
                  <a:prstClr val="black"/>
                </a:solidFill>
                <a:latin typeface="맑은 고딕" panose="020B0503020000020004" pitchFamily="50" charset="-127"/>
                <a:ea typeface="맑은 고딕" panose="020B0503020000020004" pitchFamily="50" charset="-127"/>
              </a:rPr>
              <a:t> = 30 – 300 10</a:t>
            </a:r>
            <a:r>
              <a:rPr lang="en-US" altLang="ko-KR" sz="2600" baseline="30000" dirty="0" smtClean="0">
                <a:solidFill>
                  <a:prstClr val="black"/>
                </a:solidFill>
                <a:latin typeface="맑은 고딕" panose="020B0503020000020004" pitchFamily="50" charset="-127"/>
                <a:ea typeface="맑은 고딕" panose="020B0503020000020004" pitchFamily="50" charset="-127"/>
              </a:rPr>
              <a:t>10</a:t>
            </a:r>
            <a:r>
              <a:rPr lang="en-US" altLang="ko-KR" sz="2600" dirty="0" smtClean="0">
                <a:solidFill>
                  <a:prstClr val="black"/>
                </a:solidFill>
                <a:latin typeface="맑은 고딕" panose="020B0503020000020004" pitchFamily="50" charset="-127"/>
                <a:ea typeface="맑은 고딕" panose="020B0503020000020004" pitchFamily="50" charset="-127"/>
              </a:rPr>
              <a:t> tons</a:t>
            </a:r>
          </a:p>
          <a:p>
            <a:pPr marL="731520" lvl="1" indent="-274320">
              <a:spcBef>
                <a:spcPct val="20000"/>
              </a:spcBef>
              <a:buClr>
                <a:srgbClr val="60B5CC"/>
              </a:buClr>
              <a:buSzPct val="90000"/>
              <a:buFont typeface="Wingdings"/>
              <a:buChar char=""/>
            </a:pPr>
            <a:endParaRPr lang="en-US" altLang="ko-KR" sz="2600" dirty="0">
              <a:solidFill>
                <a:prstClr val="black"/>
              </a:solidFill>
              <a:latin typeface="맑은 고딕" panose="020B0503020000020004" pitchFamily="50" charset="-127"/>
              <a:ea typeface="맑은 고딕" panose="020B0503020000020004" pitchFamily="50" charset="-127"/>
            </a:endParaRPr>
          </a:p>
          <a:p>
            <a:pPr lvl="1">
              <a:spcBef>
                <a:spcPct val="20000"/>
              </a:spcBef>
              <a:buClr>
                <a:srgbClr val="60B5CC"/>
              </a:buClr>
              <a:buSzPct val="90000"/>
            </a:pP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endParaRPr lang="en-US" altLang="ko-KR" sz="2200" dirty="0">
              <a:solidFill>
                <a:prstClr val="black"/>
              </a:solidFill>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1008853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2135" y="188640"/>
            <a:ext cx="5495925" cy="412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1619672" y="4437112"/>
            <a:ext cx="6462464" cy="2062103"/>
          </a:xfrm>
          <a:prstGeom prst="rect">
            <a:avLst/>
          </a:prstGeom>
        </p:spPr>
        <p:txBody>
          <a:bodyPr wrap="square">
            <a:spAutoFit/>
          </a:bodyPr>
          <a:lstStyle/>
          <a:p>
            <a:r>
              <a:rPr lang="en-US" sz="1600" dirty="0"/>
              <a:t>Figure 6. Global biogeochemical cycle of carbon as carbon dioxide. Rates or fluxes (denoted by arrows) between land, ocean, and atmosphere reservoirs are in millions of metric tons of carbon (MTC) per year. The reservoir size of carbon dioxide is in millions of tons of carbon. The “Missing” is the amount of global CO2 emissions taken up by the ocean and terrestrial realms. The relative amount of “Missing” uptake by ocean and terrestrial realm, split evenly in this representation, is still debated although it appears now that the terrestrial realm is a slightly bigger sink for the excess CO2.</a:t>
            </a:r>
          </a:p>
        </p:txBody>
      </p:sp>
      <p:sp>
        <p:nvSpPr>
          <p:cNvPr id="7" name="직사각형 6"/>
          <p:cNvSpPr/>
          <p:nvPr/>
        </p:nvSpPr>
        <p:spPr>
          <a:xfrm>
            <a:off x="1656187" y="6499215"/>
            <a:ext cx="5670376" cy="276999"/>
          </a:xfrm>
          <a:prstGeom prst="rect">
            <a:avLst/>
          </a:prstGeom>
        </p:spPr>
        <p:txBody>
          <a:bodyPr wrap="square">
            <a:spAutoFit/>
          </a:bodyPr>
          <a:lstStyle/>
          <a:p>
            <a:r>
              <a:rPr lang="en-US" sz="1200" dirty="0"/>
              <a:t>http://www.soest.hawaii.edu/mguidry/Unnamed_Site_2/Chapter%202/Chapter2C.html</a:t>
            </a:r>
          </a:p>
        </p:txBody>
      </p:sp>
    </p:spTree>
    <p:extLst>
      <p:ext uri="{BB962C8B-B14F-4D97-AF65-F5344CB8AC3E}">
        <p14:creationId xmlns:p14="http://schemas.microsoft.com/office/powerpoint/2010/main" val="4254059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506515" y="908720"/>
            <a:ext cx="8136904" cy="6124754"/>
          </a:xfrm>
          <a:prstGeom prst="rect">
            <a:avLst/>
          </a:prstGeom>
        </p:spPr>
        <p:txBody>
          <a:bodyPr wrap="square">
            <a:spAutoFit/>
          </a:bodyPr>
          <a:lstStyle/>
          <a:p>
            <a:pPr marL="438912" lvl="0" indent="-320040">
              <a:buClr>
                <a:srgbClr val="F0AD00"/>
              </a:buClr>
              <a:buSzPct val="80000"/>
              <a:buFont typeface="Wingdings 2"/>
              <a:buChar char=""/>
            </a:pPr>
            <a:r>
              <a:rPr lang="en-US" altLang="ko-KR" sz="3200" b="1" dirty="0" smtClean="0">
                <a:latin typeface="맑은 고딕" panose="020B0503020000020004" pitchFamily="50" charset="-127"/>
                <a:ea typeface="맑은 고딕" panose="020B0503020000020004" pitchFamily="50" charset="-127"/>
              </a:rPr>
              <a:t>Photic zone</a:t>
            </a:r>
          </a:p>
          <a:p>
            <a:pPr marL="438912" lvl="0" indent="-320040">
              <a:buClr>
                <a:srgbClr val="F0AD00"/>
              </a:buClr>
              <a:buSzPct val="80000"/>
              <a:buFont typeface="Wingdings 2"/>
              <a:buChar char=""/>
            </a:pPr>
            <a:endParaRPr lang="en-US" altLang="ko-KR" sz="3200" b="1" dirty="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soluble organic matter 89%</a:t>
            </a: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Particulate 9%</a:t>
            </a: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phytoplankton 2%</a:t>
            </a: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zooplankton, fish 0.002%</a:t>
            </a:r>
          </a:p>
          <a:p>
            <a:pPr marL="731520" lvl="1" indent="-274320">
              <a:spcBef>
                <a:spcPct val="20000"/>
              </a:spcBef>
              <a:buClr>
                <a:srgbClr val="60B5CC"/>
              </a:buClr>
              <a:buSzPct val="90000"/>
              <a:buFont typeface="Wingdings"/>
              <a:buChar char=""/>
            </a:pP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r>
              <a:rPr lang="en-US" altLang="ko-KR" sz="2600" dirty="0" err="1" smtClean="0">
                <a:solidFill>
                  <a:prstClr val="black"/>
                </a:solidFill>
                <a:latin typeface="맑은 고딕" panose="020B0503020000020004" pitchFamily="50" charset="-127"/>
                <a:ea typeface="맑은 고딕" panose="020B0503020000020004" pitchFamily="50" charset="-127"/>
              </a:rPr>
              <a:t>phytoplanktons</a:t>
            </a:r>
            <a:r>
              <a:rPr lang="en-US" altLang="ko-KR" sz="2600" dirty="0" smtClean="0">
                <a:solidFill>
                  <a:prstClr val="black"/>
                </a:solidFill>
                <a:latin typeface="맑은 고딕" panose="020B0503020000020004" pitchFamily="50" charset="-127"/>
                <a:ea typeface="맑은 고딕" panose="020B0503020000020004" pitchFamily="50" charset="-127"/>
              </a:rPr>
              <a:t>: diatoms, </a:t>
            </a:r>
            <a:r>
              <a:rPr lang="en-US" altLang="ko-KR" sz="2600" dirty="0" err="1" smtClean="0">
                <a:solidFill>
                  <a:prstClr val="black"/>
                </a:solidFill>
                <a:latin typeface="맑은 고딕" panose="020B0503020000020004" pitchFamily="50" charset="-127"/>
                <a:ea typeface="맑은 고딕" panose="020B0503020000020004" pitchFamily="50" charset="-127"/>
              </a:rPr>
              <a:t>cocolithophores</a:t>
            </a:r>
            <a:r>
              <a:rPr lang="en-US" altLang="ko-KR" sz="2600" dirty="0">
                <a:solidFill>
                  <a:prstClr val="black"/>
                </a:solidFill>
                <a:latin typeface="맑은 고딕" panose="020B0503020000020004" pitchFamily="50" charset="-127"/>
                <a:ea typeface="맑은 고딕" panose="020B0503020000020004" pitchFamily="50" charset="-127"/>
              </a:rPr>
              <a:t>, </a:t>
            </a:r>
            <a:r>
              <a:rPr lang="en-US" altLang="ko-KR" sz="2600" dirty="0" err="1" smtClean="0">
                <a:solidFill>
                  <a:prstClr val="black"/>
                </a:solidFill>
                <a:latin typeface="맑은 고딕" panose="020B0503020000020004" pitchFamily="50" charset="-127"/>
                <a:ea typeface="맑은 고딕" panose="020B0503020000020004" pitchFamily="50" charset="-127"/>
              </a:rPr>
              <a:t>dinoflagellates</a:t>
            </a:r>
            <a:r>
              <a:rPr lang="en-US" altLang="ko-KR" sz="2600" dirty="0" smtClean="0">
                <a:solidFill>
                  <a:prstClr val="black"/>
                </a:solidFill>
                <a:latin typeface="맑은 고딕" panose="020B0503020000020004" pitchFamily="50" charset="-127"/>
                <a:ea typeface="맑은 고딕" panose="020B0503020000020004" pitchFamily="50" charset="-127"/>
              </a:rPr>
              <a:t>, </a:t>
            </a:r>
            <a:r>
              <a:rPr lang="en-US" altLang="ko-KR" sz="2600" dirty="0" err="1" smtClean="0">
                <a:solidFill>
                  <a:prstClr val="black"/>
                </a:solidFill>
                <a:latin typeface="맑은 고딕" panose="020B0503020000020004" pitchFamily="50" charset="-127"/>
                <a:ea typeface="맑은 고딕" panose="020B0503020000020004" pitchFamily="50" charset="-127"/>
              </a:rPr>
              <a:t>botryococcus</a:t>
            </a:r>
            <a:r>
              <a:rPr lang="en-US" altLang="ko-KR" sz="2600" dirty="0" smtClean="0">
                <a:solidFill>
                  <a:prstClr val="black"/>
                </a:solidFill>
                <a:latin typeface="맑은 고딕" panose="020B0503020000020004" pitchFamily="50" charset="-127"/>
                <a:ea typeface="맑은 고딕" panose="020B0503020000020004" pitchFamily="50" charset="-127"/>
              </a:rPr>
              <a:t>, etc.</a:t>
            </a:r>
          </a:p>
          <a:p>
            <a:pPr marL="731520" lvl="1" indent="-274320">
              <a:spcBef>
                <a:spcPct val="20000"/>
              </a:spcBef>
              <a:buClr>
                <a:srgbClr val="60B5CC"/>
              </a:buClr>
              <a:buSzPct val="90000"/>
              <a:buFont typeface="Wingdings"/>
              <a:buChar char=""/>
            </a:pPr>
            <a:r>
              <a:rPr lang="en-US" altLang="ko-KR" sz="2600" dirty="0" smtClean="0">
                <a:solidFill>
                  <a:prstClr val="black"/>
                </a:solidFill>
                <a:latin typeface="맑은 고딕" panose="020B0503020000020004" pitchFamily="50" charset="-127"/>
                <a:ea typeface="맑은 고딕" panose="020B0503020000020004" pitchFamily="50" charset="-127"/>
              </a:rPr>
              <a:t>zooplanktons: coral pods, </a:t>
            </a:r>
            <a:r>
              <a:rPr lang="en-US" altLang="ko-KR" sz="2600" dirty="0" err="1" smtClean="0">
                <a:solidFill>
                  <a:prstClr val="black"/>
                </a:solidFill>
                <a:latin typeface="맑은 고딕" panose="020B0503020000020004" pitchFamily="50" charset="-127"/>
                <a:ea typeface="맑은 고딕" panose="020B0503020000020004" pitchFamily="50" charset="-127"/>
              </a:rPr>
              <a:t>radiolarias</a:t>
            </a:r>
            <a:r>
              <a:rPr lang="en-US" altLang="ko-KR" sz="2600" dirty="0" smtClean="0">
                <a:solidFill>
                  <a:prstClr val="black"/>
                </a:solidFill>
                <a:latin typeface="맑은 고딕" panose="020B0503020000020004" pitchFamily="50" charset="-127"/>
                <a:ea typeface="맑은 고딕" panose="020B0503020000020004" pitchFamily="50" charset="-127"/>
              </a:rPr>
              <a:t>, foraminifera, etc.</a:t>
            </a:r>
            <a:endParaRPr lang="en-US" altLang="ko-KR" sz="2600" dirty="0">
              <a:solidFill>
                <a:prstClr val="black"/>
              </a:solidFill>
              <a:latin typeface="맑은 고딕" panose="020B0503020000020004" pitchFamily="50" charset="-127"/>
              <a:ea typeface="맑은 고딕" panose="020B0503020000020004" pitchFamily="50" charset="-127"/>
            </a:endParaRPr>
          </a:p>
          <a:p>
            <a:pPr lvl="1">
              <a:spcBef>
                <a:spcPct val="20000"/>
              </a:spcBef>
              <a:buClr>
                <a:srgbClr val="60B5CC"/>
              </a:buClr>
              <a:buSzPct val="90000"/>
            </a:pPr>
            <a:endParaRPr lang="en-US" altLang="ko-KR" sz="2600" dirty="0" smtClean="0">
              <a:solidFill>
                <a:prstClr val="black"/>
              </a:solidFill>
              <a:latin typeface="맑은 고딕" panose="020B0503020000020004" pitchFamily="50" charset="-127"/>
              <a:ea typeface="맑은 고딕" panose="020B0503020000020004" pitchFamily="50" charset="-127"/>
            </a:endParaRPr>
          </a:p>
          <a:p>
            <a:pPr marL="731520" lvl="1" indent="-274320">
              <a:spcBef>
                <a:spcPct val="20000"/>
              </a:spcBef>
              <a:buClr>
                <a:srgbClr val="60B5CC"/>
              </a:buClr>
              <a:buSzPct val="90000"/>
              <a:buFont typeface="Wingdings"/>
              <a:buChar char=""/>
            </a:pPr>
            <a:endParaRPr lang="en-US" altLang="ko-KR" sz="2200" dirty="0">
              <a:solidFill>
                <a:prstClr val="black"/>
              </a:solidFill>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369631289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모듈">
  <a:themeElements>
    <a:clrScheme name="모듈">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클래식">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모듈">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688</TotalTime>
  <Words>1075</Words>
  <Application>Microsoft Office PowerPoint</Application>
  <PresentationFormat>화면 슬라이드 쇼(4:3)</PresentationFormat>
  <Paragraphs>244</Paragraphs>
  <Slides>23</Slides>
  <Notes>0</Notes>
  <HiddenSlides>0</HiddenSlides>
  <MMClips>0</MMClips>
  <ScaleCrop>false</ScaleCrop>
  <HeadingPairs>
    <vt:vector size="4" baseType="variant">
      <vt:variant>
        <vt:lpstr>테마</vt:lpstr>
      </vt:variant>
      <vt:variant>
        <vt:i4>1</vt:i4>
      </vt:variant>
      <vt:variant>
        <vt:lpstr>슬라이드 제목</vt:lpstr>
      </vt:variant>
      <vt:variant>
        <vt:i4>23</vt:i4>
      </vt:variant>
    </vt:vector>
  </HeadingPairs>
  <TitlesOfParts>
    <vt:vector size="24" baseType="lpstr">
      <vt:lpstr>모듈</vt:lpstr>
      <vt:lpstr>Ch.2 유기물의 생산</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Company>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Geochemistry &amp; Lab</dc:title>
  <dc:creator>user</dc:creator>
  <cp:lastModifiedBy>jyy</cp:lastModifiedBy>
  <cp:revision>50</cp:revision>
  <dcterms:created xsi:type="dcterms:W3CDTF">2012-03-04T11:34:30Z</dcterms:created>
  <dcterms:modified xsi:type="dcterms:W3CDTF">2015-03-27T02:45:36Z</dcterms:modified>
</cp:coreProperties>
</file>